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6" r:id="rId2"/>
    <p:sldId id="274" r:id="rId3"/>
    <p:sldId id="275" r:id="rId4"/>
    <p:sldId id="276" r:id="rId5"/>
    <p:sldId id="257" r:id="rId6"/>
    <p:sldId id="269" r:id="rId7"/>
    <p:sldId id="273" r:id="rId8"/>
    <p:sldId id="266" r:id="rId9"/>
    <p:sldId id="271" r:id="rId10"/>
    <p:sldId id="259" r:id="rId11"/>
    <p:sldId id="263" r:id="rId12"/>
    <p:sldId id="272" r:id="rId13"/>
    <p:sldId id="261" r:id="rId14"/>
    <p:sldId id="270" r:id="rId15"/>
    <p:sldId id="265"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5" autoAdjust="0"/>
    <p:restoredTop sz="63636" autoAdjust="0"/>
  </p:normalViewPr>
  <p:slideViewPr>
    <p:cSldViewPr snapToGrid="0">
      <p:cViewPr varScale="1">
        <p:scale>
          <a:sx n="74" d="100"/>
          <a:sy n="74" d="100"/>
        </p:scale>
        <p:origin x="16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General%20Meetings%202018-2019\March%205th%202019-%20Special%20Meeting\Rates%20of%20Pay%20Update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4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CA"/>
              <a:t>Designated Early Childhood Educators as of February 2019</a:t>
            </a:r>
          </a:p>
        </c:rich>
      </c:tx>
      <c:layout/>
      <c:overlay val="0"/>
      <c:spPr>
        <a:noFill/>
        <a:ln>
          <a:noFill/>
        </a:ln>
        <a:effectLst/>
      </c:spPr>
      <c:txPr>
        <a:bodyPr rot="0" spcFirstLastPara="1" vertOverflow="ellipsis" vert="horz" wrap="square" anchor="ctr" anchorCtr="1"/>
        <a:lstStyle/>
        <a:p>
          <a:pPr>
            <a:defRPr sz="84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Powerpoint!$A$17</c:f>
              <c:strCache>
                <c:ptCount val="1"/>
                <c:pt idx="0">
                  <c:v>ERFP</c:v>
                </c:pt>
              </c:strCache>
            </c:strRef>
          </c:tx>
          <c:spPr>
            <a:solidFill>
              <a:srgbClr val="92D050"/>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Powerpoint!$B$17:$F$17</c:f>
              <c:numCache>
                <c:formatCode>General</c:formatCode>
                <c:ptCount val="5"/>
                <c:pt idx="0" formatCode="&quot;$&quot;#,##0.00_);[Red]\(&quot;$&quot;#,##0.00\)">
                  <c:v>26.59</c:v>
                </c:pt>
                <c:pt idx="1">
                  <c:v>28.01</c:v>
                </c:pt>
                <c:pt idx="2">
                  <c:v>29.35</c:v>
                </c:pt>
                <c:pt idx="3" formatCode="&quot;$&quot;#,##0.00_);[Red]\(&quot;$&quot;#,##0.00\)">
                  <c:v>30.74</c:v>
                </c:pt>
                <c:pt idx="4" formatCode="&quot;$&quot;#,##0.00_);[Red]\(&quot;$&quot;#,##0.00\)">
                  <c:v>32.03</c:v>
                </c:pt>
              </c:numCache>
            </c:numRef>
          </c:val>
        </c:ser>
        <c:ser>
          <c:idx val="1"/>
          <c:order val="1"/>
          <c:tx>
            <c:strRef>
              <c:f>Powerpoint!$A$18</c:f>
              <c:strCache>
                <c:ptCount val="1"/>
                <c:pt idx="0">
                  <c:v>OSSTF District 2 (Algoma)</c:v>
                </c:pt>
              </c:strCache>
            </c:strRef>
          </c:tx>
          <c:spPr>
            <a:solidFill>
              <a:schemeClr val="accent5">
                <a:lumMod val="60000"/>
                <a:lumOff val="40000"/>
              </a:schemeClr>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Powerpoint!$B$18:$F$18</c:f>
              <c:numCache>
                <c:formatCode>"$"#,##0.00_);[Red]\("$"#,##0.00\)</c:formatCode>
                <c:ptCount val="5"/>
                <c:pt idx="0">
                  <c:v>20.92</c:v>
                </c:pt>
                <c:pt idx="1">
                  <c:v>22.74</c:v>
                </c:pt>
                <c:pt idx="2">
                  <c:v>24.36</c:v>
                </c:pt>
                <c:pt idx="3">
                  <c:v>25.98</c:v>
                </c:pt>
                <c:pt idx="4">
                  <c:v>27.6</c:v>
                </c:pt>
              </c:numCache>
            </c:numRef>
          </c:val>
        </c:ser>
        <c:ser>
          <c:idx val="2"/>
          <c:order val="2"/>
          <c:tx>
            <c:strRef>
              <c:f>Powerpoint!$A$19</c:f>
              <c:strCache>
                <c:ptCount val="1"/>
                <c:pt idx="0">
                  <c:v>OSSTF District 8 (Avon Maitland)</c:v>
                </c:pt>
              </c:strCache>
            </c:strRef>
          </c:tx>
          <c:spPr>
            <a:solidFill>
              <a:schemeClr val="accent4">
                <a:lumMod val="60000"/>
                <a:lumOff val="40000"/>
              </a:schemeClr>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Powerpoint!$B$19:$F$19</c:f>
              <c:numCache>
                <c:formatCode>"$"#,##0.00_);[Red]\("$"#,##0.00\)</c:formatCode>
                <c:ptCount val="5"/>
                <c:pt idx="0">
                  <c:v>21.1</c:v>
                </c:pt>
                <c:pt idx="1">
                  <c:v>22.51</c:v>
                </c:pt>
                <c:pt idx="2">
                  <c:v>24.12</c:v>
                </c:pt>
                <c:pt idx="3">
                  <c:v>25.72</c:v>
                </c:pt>
                <c:pt idx="4">
                  <c:v>27.33</c:v>
                </c:pt>
              </c:numCache>
            </c:numRef>
          </c:val>
        </c:ser>
        <c:ser>
          <c:idx val="3"/>
          <c:order val="3"/>
          <c:tx>
            <c:strRef>
              <c:f>Powerpoint!$A$20</c:f>
              <c:strCache>
                <c:ptCount val="1"/>
                <c:pt idx="0">
                  <c:v>OSSTF District 9 (Greater Essex)</c:v>
                </c:pt>
              </c:strCache>
            </c:strRef>
          </c:tx>
          <c:spPr>
            <a:solidFill>
              <a:schemeClr val="bg2">
                <a:lumMod val="90000"/>
              </a:schemeClr>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Powerpoint!$B$20:$F$20</c:f>
              <c:numCache>
                <c:formatCode>"$"#,##0.00_);[Red]\("$"#,##0.00\)</c:formatCode>
                <c:ptCount val="5"/>
                <c:pt idx="0">
                  <c:v>25.79</c:v>
                </c:pt>
                <c:pt idx="1">
                  <c:v>27.22</c:v>
                </c:pt>
                <c:pt idx="2">
                  <c:v>28.72</c:v>
                </c:pt>
                <c:pt idx="3">
                  <c:v>30.19</c:v>
                </c:pt>
              </c:numCache>
            </c:numRef>
          </c:val>
        </c:ser>
        <c:ser>
          <c:idx val="4"/>
          <c:order val="4"/>
          <c:tx>
            <c:strRef>
              <c:f>Powerpoint!$A$21</c:f>
              <c:strCache>
                <c:ptCount val="1"/>
                <c:pt idx="0">
                  <c:v>OSSTF District 25 (Ottawa-Carleton)</c:v>
                </c:pt>
              </c:strCache>
            </c:strRef>
          </c:tx>
          <c:spPr>
            <a:solidFill>
              <a:srgbClr val="99FFCC"/>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Powerpoint!$B$21:$F$21</c:f>
              <c:numCache>
                <c:formatCode>"$"#,##0.00_);[Red]\("$"#,##0.00\)</c:formatCode>
                <c:ptCount val="5"/>
                <c:pt idx="0">
                  <c:v>21.12</c:v>
                </c:pt>
                <c:pt idx="1">
                  <c:v>22.74</c:v>
                </c:pt>
                <c:pt idx="2">
                  <c:v>24.36</c:v>
                </c:pt>
                <c:pt idx="3">
                  <c:v>25.98</c:v>
                </c:pt>
                <c:pt idx="4">
                  <c:v>27.6</c:v>
                </c:pt>
              </c:numCache>
            </c:numRef>
          </c:val>
        </c:ser>
        <c:ser>
          <c:idx val="5"/>
          <c:order val="5"/>
          <c:tx>
            <c:strRef>
              <c:f>Powerpoint!$A$22</c:f>
              <c:strCache>
                <c:ptCount val="1"/>
                <c:pt idx="0">
                  <c:v>OSSTF District 28 (Renfrew)</c:v>
                </c:pt>
              </c:strCache>
            </c:strRef>
          </c:tx>
          <c:spPr>
            <a:solidFill>
              <a:srgbClr val="FFCCCC"/>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Powerpoint!$B$22:$F$22</c:f>
              <c:numCache>
                <c:formatCode>"$"#,##0.00_);[Red]\("$"#,##0.00\)</c:formatCode>
                <c:ptCount val="5"/>
                <c:pt idx="0">
                  <c:v>21.11</c:v>
                </c:pt>
                <c:pt idx="1">
                  <c:v>22.74</c:v>
                </c:pt>
                <c:pt idx="2">
                  <c:v>24.25</c:v>
                </c:pt>
                <c:pt idx="3">
                  <c:v>25.98</c:v>
                </c:pt>
                <c:pt idx="4">
                  <c:v>27.6</c:v>
                </c:pt>
              </c:numCache>
            </c:numRef>
          </c:val>
        </c:ser>
        <c:ser>
          <c:idx val="6"/>
          <c:order val="6"/>
          <c:tx>
            <c:strRef>
              <c:f>Powerpoint!$A$23</c:f>
              <c:strCache>
                <c:ptCount val="1"/>
                <c:pt idx="0">
                  <c:v>Cupe Local 4186 (London Catholic)</c:v>
                </c:pt>
              </c:strCache>
            </c:strRef>
          </c:tx>
          <c:spPr>
            <a:solidFill>
              <a:srgbClr val="CC99FF"/>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Powerpoint!$B$23:$F$23</c:f>
              <c:numCache>
                <c:formatCode>"$"#,##0.00_);[Red]\("$"#,##0.00\)</c:formatCode>
                <c:ptCount val="5"/>
                <c:pt idx="0">
                  <c:v>21.12</c:v>
                </c:pt>
                <c:pt idx="1">
                  <c:v>22.74</c:v>
                </c:pt>
                <c:pt idx="2">
                  <c:v>24.36</c:v>
                </c:pt>
                <c:pt idx="3">
                  <c:v>25.98</c:v>
                </c:pt>
                <c:pt idx="4">
                  <c:v>27.61</c:v>
                </c:pt>
              </c:numCache>
            </c:numRef>
          </c:val>
        </c:ser>
        <c:ser>
          <c:idx val="7"/>
          <c:order val="7"/>
          <c:tx>
            <c:strRef>
              <c:f>Powerpoint!$A$24</c:f>
              <c:strCache>
                <c:ptCount val="1"/>
                <c:pt idx="0">
                  <c:v>ETFO  (Keewatin Patricia)</c:v>
                </c:pt>
              </c:strCache>
            </c:strRef>
          </c:tx>
          <c:spPr>
            <a:solidFill>
              <a:srgbClr val="33CCFF"/>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Powerpoint!$B$24:$F$24</c:f>
              <c:numCache>
                <c:formatCode>"$"#,##0.00_);[Red]\("$"#,##0.00\)</c:formatCode>
                <c:ptCount val="5"/>
                <c:pt idx="0">
                  <c:v>21.12</c:v>
                </c:pt>
                <c:pt idx="1">
                  <c:v>22.74</c:v>
                </c:pt>
                <c:pt idx="2">
                  <c:v>24.36</c:v>
                </c:pt>
                <c:pt idx="3">
                  <c:v>25.98</c:v>
                </c:pt>
                <c:pt idx="4">
                  <c:v>27.6</c:v>
                </c:pt>
              </c:numCache>
            </c:numRef>
          </c:val>
        </c:ser>
        <c:ser>
          <c:idx val="8"/>
          <c:order val="8"/>
          <c:tx>
            <c:strRef>
              <c:f>Powerpoint!$A$25</c:f>
              <c:strCache>
                <c:ptCount val="1"/>
                <c:pt idx="0">
                  <c:v>ETFO (Halton District School Board)</c:v>
                </c:pt>
              </c:strCache>
            </c:strRef>
          </c:tx>
          <c:spPr>
            <a:solidFill>
              <a:srgbClr val="FFCCCC"/>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f>Powerpoint!$B$16:$F$16</c:f>
              <c:strCache>
                <c:ptCount val="5"/>
                <c:pt idx="0">
                  <c:v>Step 1/Basic </c:v>
                </c:pt>
                <c:pt idx="1">
                  <c:v>Step 2</c:v>
                </c:pt>
                <c:pt idx="2">
                  <c:v>Step 3</c:v>
                </c:pt>
                <c:pt idx="3">
                  <c:v>Step 4</c:v>
                </c:pt>
                <c:pt idx="4">
                  <c:v>Step 5</c:v>
                </c:pt>
              </c:strCache>
            </c:strRef>
          </c:cat>
          <c:val>
            <c:numRef>
              <c:f>Powerpoint!$B$25:$F$25</c:f>
              <c:numCache>
                <c:formatCode>"$"#,##0.00_);[Red]\("$"#,##0.00\)</c:formatCode>
                <c:ptCount val="5"/>
                <c:pt idx="0">
                  <c:v>21.12</c:v>
                </c:pt>
                <c:pt idx="1">
                  <c:v>22.74</c:v>
                </c:pt>
                <c:pt idx="2">
                  <c:v>24.36</c:v>
                </c:pt>
                <c:pt idx="3">
                  <c:v>25.98</c:v>
                </c:pt>
                <c:pt idx="4">
                  <c:v>27.6</c:v>
                </c:pt>
              </c:numCache>
            </c:numRef>
          </c:val>
        </c:ser>
        <c:dLbls>
          <c:showLegendKey val="0"/>
          <c:showVal val="0"/>
          <c:showCatName val="0"/>
          <c:showSerName val="0"/>
          <c:showPercent val="0"/>
          <c:showBubbleSize val="0"/>
        </c:dLbls>
        <c:gapWidth val="100"/>
        <c:overlap val="-24"/>
        <c:axId val="331176416"/>
        <c:axId val="331173672"/>
      </c:barChart>
      <c:catAx>
        <c:axId val="33117641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700" b="0" i="0" u="none" strike="noStrike" kern="1200" baseline="0">
                <a:solidFill>
                  <a:schemeClr val="lt1">
                    <a:lumMod val="85000"/>
                  </a:schemeClr>
                </a:solidFill>
                <a:latin typeface="+mn-lt"/>
                <a:ea typeface="+mn-ea"/>
                <a:cs typeface="+mn-cs"/>
              </a:defRPr>
            </a:pPr>
            <a:endParaRPr lang="en-US"/>
          </a:p>
        </c:txPr>
        <c:crossAx val="331173672"/>
        <c:crosses val="autoZero"/>
        <c:auto val="1"/>
        <c:lblAlgn val="ctr"/>
        <c:lblOffset val="100"/>
        <c:noMultiLvlLbl val="0"/>
      </c:catAx>
      <c:valAx>
        <c:axId val="331173672"/>
        <c:scaling>
          <c:orientation val="minMax"/>
          <c:min val="20"/>
        </c:scaling>
        <c:delete val="0"/>
        <c:axPos val="l"/>
        <c:majorGridlines>
          <c:spPr>
            <a:ln w="9525" cap="flat" cmpd="sng" algn="ctr">
              <a:solidFill>
                <a:schemeClr val="lt1">
                  <a:lumMod val="95000"/>
                  <a:alpha val="10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lt1">
                    <a:lumMod val="85000"/>
                  </a:schemeClr>
                </a:solidFill>
                <a:latin typeface="+mn-lt"/>
                <a:ea typeface="+mn-ea"/>
                <a:cs typeface="+mn-cs"/>
              </a:defRPr>
            </a:pPr>
            <a:endParaRPr lang="en-US"/>
          </a:p>
        </c:txPr>
        <c:crossAx val="3311764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7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7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C293709-C0B9-4064-8A5A-CA1F94531275}" type="datetimeFigureOut">
              <a:rPr lang="en-US" smtClean="0"/>
              <a:t>3/6/2019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6DB83D7-4613-4232-99AA-0A5839094737}" type="slidenum">
              <a:rPr lang="en-US" smtClean="0"/>
              <a:t>‹#›</a:t>
            </a:fld>
            <a:endParaRPr lang="en-US"/>
          </a:p>
        </p:txBody>
      </p:sp>
    </p:spTree>
    <p:extLst>
      <p:ext uri="{BB962C8B-B14F-4D97-AF65-F5344CB8AC3E}">
        <p14:creationId xmlns:p14="http://schemas.microsoft.com/office/powerpoint/2010/main" val="1389380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0B3C162-78A0-4897-B554-2073E6DB5E42}" type="datetimeFigureOut">
              <a:rPr lang="en-US" smtClean="0"/>
              <a:t>3/6/2019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8BF0CE2-8DAF-48AC-9EC7-9A1D05126625}" type="slidenum">
              <a:rPr lang="en-US" smtClean="0"/>
              <a:t>‹#›</a:t>
            </a:fld>
            <a:endParaRPr lang="en-US"/>
          </a:p>
        </p:txBody>
      </p:sp>
    </p:spTree>
    <p:extLst>
      <p:ext uri="{BB962C8B-B14F-4D97-AF65-F5344CB8AC3E}">
        <p14:creationId xmlns:p14="http://schemas.microsoft.com/office/powerpoint/2010/main" val="22370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BF0CE2-8DAF-48AC-9EC7-9A1D05126625}" type="slidenum">
              <a:rPr lang="en-US" smtClean="0"/>
              <a:t>1</a:t>
            </a:fld>
            <a:endParaRPr lang="en-US"/>
          </a:p>
        </p:txBody>
      </p:sp>
    </p:spTree>
    <p:extLst>
      <p:ext uri="{BB962C8B-B14F-4D97-AF65-F5344CB8AC3E}">
        <p14:creationId xmlns:p14="http://schemas.microsoft.com/office/powerpoint/2010/main" val="2945439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Rates of Pay: </a:t>
            </a:r>
          </a:p>
          <a:p>
            <a:pPr marL="171450" indent="-171450">
              <a:buFont typeface="Arial" panose="020B0604020202020204" pitchFamily="34" charset="0"/>
              <a:buChar char="•"/>
            </a:pPr>
            <a:r>
              <a:rPr lang="en-US" b="0" dirty="0" smtClean="0"/>
              <a:t>ERFP is the dark</a:t>
            </a:r>
            <a:r>
              <a:rPr lang="en-US" b="0" baseline="0" dirty="0" smtClean="0"/>
              <a:t> green</a:t>
            </a:r>
            <a:endParaRPr lang="en-US" b="0" dirty="0" smtClean="0"/>
          </a:p>
          <a:p>
            <a:pPr marL="171450" indent="-171450">
              <a:buFont typeface="Arial" panose="020B0604020202020204" pitchFamily="34" charset="0"/>
              <a:buChar char="•"/>
            </a:pPr>
            <a:r>
              <a:rPr lang="en-US" b="0" dirty="0" smtClean="0"/>
              <a:t>Correction</a:t>
            </a:r>
            <a:r>
              <a:rPr lang="en-US" b="0" baseline="0" dirty="0" smtClean="0"/>
              <a:t> to meeting, </a:t>
            </a:r>
            <a:r>
              <a:rPr lang="en-US" b="0" dirty="0" smtClean="0"/>
              <a:t>ERFP</a:t>
            </a:r>
            <a:r>
              <a:rPr lang="en-US" b="0" baseline="0" dirty="0" smtClean="0"/>
              <a:t> </a:t>
            </a:r>
            <a:r>
              <a:rPr lang="en-US" b="0" baseline="0" dirty="0" err="1" smtClean="0"/>
              <a:t>Tas</a:t>
            </a:r>
            <a:r>
              <a:rPr lang="en-US" b="0" baseline="0" dirty="0" smtClean="0"/>
              <a:t> are in the </a:t>
            </a:r>
            <a:r>
              <a:rPr lang="en-US" b="1" baseline="0" dirty="0" smtClean="0"/>
              <a:t>top 4 </a:t>
            </a:r>
            <a:r>
              <a:rPr lang="en-US" b="0" baseline="0" dirty="0" smtClean="0"/>
              <a:t>for pay</a:t>
            </a:r>
          </a:p>
          <a:p>
            <a:pPr marL="171450" indent="-171450">
              <a:buFont typeface="Arial" panose="020B0604020202020204" pitchFamily="34" charset="0"/>
              <a:buChar char="•"/>
            </a:pPr>
            <a:r>
              <a:rPr lang="en-US" b="0" baseline="0" dirty="0" smtClean="0"/>
              <a:t>A bargaining item, will be asking for more steps to be added to our pay grid</a:t>
            </a:r>
          </a:p>
          <a:p>
            <a:pPr marL="171450" indent="-171450">
              <a:buFont typeface="Arial" panose="020B0604020202020204" pitchFamily="34" charset="0"/>
              <a:buChar char="•"/>
            </a:pPr>
            <a:r>
              <a:rPr lang="en-US" b="0" baseline="0" dirty="0" smtClean="0"/>
              <a:t>Town Hall meetings will be held soon for member input regarding bargaining priorities</a:t>
            </a:r>
          </a:p>
          <a:p>
            <a:pPr marL="0" indent="0">
              <a:buFont typeface="Arial" panose="020B0604020202020204" pitchFamily="34" charset="0"/>
              <a:buNone/>
            </a:pPr>
            <a:endParaRPr lang="en-US" b="0" dirty="0" smtClean="0"/>
          </a:p>
          <a:p>
            <a:pPr marL="171450" indent="-171450">
              <a:buFont typeface="Arial" panose="020B0604020202020204" pitchFamily="34" charset="0"/>
              <a:buChar char="•"/>
            </a:pPr>
            <a:r>
              <a:rPr lang="en-US" b="0" dirty="0" smtClean="0"/>
              <a:t>Data</a:t>
            </a:r>
            <a:r>
              <a:rPr lang="en-US" b="0" baseline="0" dirty="0" smtClean="0"/>
              <a:t> displayed in each column is from top to bottom and highest to lowest</a:t>
            </a:r>
          </a:p>
          <a:p>
            <a:pPr marL="0" indent="0">
              <a:buFont typeface="Arial" panose="020B0604020202020204" pitchFamily="34" charset="0"/>
              <a:buNone/>
            </a:pPr>
            <a:r>
              <a:rPr lang="en-US" b="0" baseline="0" dirty="0" smtClean="0"/>
              <a:t>For example: CUPE – Toronto Catholic vs ERFP (bottom left chart) </a:t>
            </a:r>
          </a:p>
          <a:p>
            <a:pPr marL="0" indent="0">
              <a:buFont typeface="Arial" panose="020B0604020202020204" pitchFamily="34" charset="0"/>
              <a:buNone/>
            </a:pPr>
            <a:r>
              <a:rPr lang="en-US" b="0" baseline="0" dirty="0" smtClean="0"/>
              <a:t>ERFP Educational Assistants make less per hour in Step 4, however increases in Step 5</a:t>
            </a:r>
          </a:p>
          <a:p>
            <a:pPr marL="171450" indent="-171450">
              <a:buFont typeface="Arial" panose="020B0604020202020204" pitchFamily="34" charset="0"/>
              <a:buChar char="•"/>
            </a:pPr>
            <a:r>
              <a:rPr lang="en-US" b="0" baseline="0" dirty="0" smtClean="0"/>
              <a:t>Some Unions have 6-8 steps</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b="1" baseline="0" dirty="0" smtClean="0"/>
              <a:t>DECEs:</a:t>
            </a:r>
          </a:p>
          <a:p>
            <a:pPr marL="171450" indent="-171450">
              <a:buFont typeface="Arial" panose="020B0604020202020204" pitchFamily="34" charset="0"/>
              <a:buChar char="•"/>
            </a:pPr>
            <a:r>
              <a:rPr lang="en-US" b="0" baseline="0" dirty="0" smtClean="0"/>
              <a:t>Highest paid in Ontario</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1" baseline="0" dirty="0" smtClean="0"/>
              <a:t>ERWA (</a:t>
            </a:r>
            <a:r>
              <a:rPr lang="en-US" b="1" baseline="0" dirty="0" err="1" smtClean="0"/>
              <a:t>Dufferin</a:t>
            </a:r>
            <a:r>
              <a:rPr lang="en-US" b="1" baseline="0" dirty="0" smtClean="0"/>
              <a:t>-Peel): </a:t>
            </a:r>
          </a:p>
          <a:p>
            <a:pPr marL="171450" indent="-171450">
              <a:buFont typeface="Arial" panose="020B0604020202020204" pitchFamily="34" charset="0"/>
              <a:buChar char="•"/>
            </a:pPr>
            <a:r>
              <a:rPr lang="en-US" b="0" baseline="0" dirty="0" smtClean="0"/>
              <a:t>Please note, this hourly rate was calculated as they are paid salary (10 over 12 months). Many factors were taken into consideration to get this rate (i.e. number of working days in the year and vacation days allotted)</a:t>
            </a:r>
          </a:p>
          <a:p>
            <a:pPr marL="171450" indent="-171450">
              <a:buFont typeface="Arial" panose="020B0604020202020204" pitchFamily="34" charset="0"/>
              <a:buChar char="•"/>
            </a:pPr>
            <a:r>
              <a:rPr lang="en-US" b="0" baseline="0" dirty="0" smtClean="0"/>
              <a:t>They do not get paid Statutory Holidays and cannot claim E.I.</a:t>
            </a:r>
            <a:endParaRPr lang="en-US" b="0" dirty="0"/>
          </a:p>
        </p:txBody>
      </p:sp>
      <p:sp>
        <p:nvSpPr>
          <p:cNvPr id="4" name="Slide Number Placeholder 3"/>
          <p:cNvSpPr>
            <a:spLocks noGrp="1"/>
          </p:cNvSpPr>
          <p:nvPr>
            <p:ph type="sldNum" sz="quarter" idx="10"/>
          </p:nvPr>
        </p:nvSpPr>
        <p:spPr/>
        <p:txBody>
          <a:bodyPr/>
          <a:lstStyle/>
          <a:p>
            <a:fld id="{B8BF0CE2-8DAF-48AC-9EC7-9A1D05126625}" type="slidenum">
              <a:rPr lang="en-US" smtClean="0"/>
              <a:t>13</a:t>
            </a:fld>
            <a:endParaRPr lang="en-US"/>
          </a:p>
        </p:txBody>
      </p:sp>
    </p:spTree>
    <p:extLst>
      <p:ext uri="{BB962C8B-B14F-4D97-AF65-F5344CB8AC3E}">
        <p14:creationId xmlns:p14="http://schemas.microsoft.com/office/powerpoint/2010/main" val="2945904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Pay Equity: </a:t>
            </a:r>
          </a:p>
          <a:p>
            <a:pPr marL="171450" indent="-171450">
              <a:buFont typeface="Arial" panose="020B0604020202020204" pitchFamily="34" charset="0"/>
              <a:buChar char="•"/>
            </a:pPr>
            <a:r>
              <a:rPr lang="en-US" b="0" baseline="0" dirty="0" smtClean="0"/>
              <a:t>Don provided an overview of this process to date. It is a very slow process working through the Pay Equity Commission but it is moving forward. </a:t>
            </a:r>
          </a:p>
          <a:p>
            <a:pPr marL="171450" indent="-171450">
              <a:buFont typeface="Arial" panose="020B0604020202020204" pitchFamily="34" charset="0"/>
              <a:buChar char="•"/>
            </a:pPr>
            <a:r>
              <a:rPr lang="en-US" b="0" baseline="0" dirty="0" smtClean="0"/>
              <a:t>He clarified that because our Board is predominately female, the Board has to find a male predominate job as a comparator. </a:t>
            </a:r>
          </a:p>
          <a:p>
            <a:pPr marL="171450" indent="-171450">
              <a:buFont typeface="Arial" panose="020B0604020202020204" pitchFamily="34" charset="0"/>
              <a:buChar char="•"/>
            </a:pPr>
            <a:r>
              <a:rPr lang="en-US" b="0" baseline="0" dirty="0" smtClean="0"/>
              <a:t>The original comparator group is the “Media Tech 2” position that has no employees, however is still considered a job within the Peel District School Board. </a:t>
            </a:r>
          </a:p>
          <a:p>
            <a:pPr marL="171450" indent="-171450">
              <a:buFont typeface="Arial" panose="020B0604020202020204" pitchFamily="34" charset="0"/>
              <a:buChar char="•"/>
            </a:pPr>
            <a:r>
              <a:rPr lang="en-US" b="0" baseline="0" dirty="0" smtClean="0"/>
              <a:t>Regardless of which Union files a claim, it would not make the process faster as it is now at the Government level and we must wait for them to proceed with the investigation</a:t>
            </a:r>
          </a:p>
          <a:p>
            <a:pPr marL="171450" indent="-171450">
              <a:buFont typeface="Arial" panose="020B0604020202020204" pitchFamily="34" charset="0"/>
              <a:buChar char="•"/>
            </a:pPr>
            <a:r>
              <a:rPr lang="en-US" b="0" baseline="0" dirty="0" smtClean="0"/>
              <a:t>This is not a claim made in order to get a pay increase, but to force the Board to update our job description </a:t>
            </a:r>
          </a:p>
          <a:p>
            <a:pPr marL="171450" indent="-171450">
              <a:buFont typeface="Arial" panose="020B0604020202020204" pitchFamily="34" charset="0"/>
              <a:buChar char="•"/>
            </a:pPr>
            <a:endParaRPr lang="en-US" b="0" baseline="0" dirty="0" smtClean="0"/>
          </a:p>
        </p:txBody>
      </p:sp>
      <p:sp>
        <p:nvSpPr>
          <p:cNvPr id="4" name="Slide Number Placeholder 3"/>
          <p:cNvSpPr>
            <a:spLocks noGrp="1"/>
          </p:cNvSpPr>
          <p:nvPr>
            <p:ph type="sldNum" sz="quarter" idx="10"/>
          </p:nvPr>
        </p:nvSpPr>
        <p:spPr/>
        <p:txBody>
          <a:bodyPr/>
          <a:lstStyle/>
          <a:p>
            <a:fld id="{B8BF0CE2-8DAF-48AC-9EC7-9A1D05126625}" type="slidenum">
              <a:rPr lang="en-US" smtClean="0"/>
              <a:t>14</a:t>
            </a:fld>
            <a:endParaRPr lang="en-US"/>
          </a:p>
        </p:txBody>
      </p:sp>
    </p:spTree>
    <p:extLst>
      <p:ext uri="{BB962C8B-B14F-4D97-AF65-F5344CB8AC3E}">
        <p14:creationId xmlns:p14="http://schemas.microsoft.com/office/powerpoint/2010/main" val="340958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Question</a:t>
            </a:r>
            <a:r>
              <a:rPr lang="en-US" b="1" baseline="0" dirty="0" smtClean="0"/>
              <a:t> and Answer Period: </a:t>
            </a:r>
          </a:p>
          <a:p>
            <a:endParaRPr lang="en-US" b="1" baseline="0" dirty="0" smtClean="0"/>
          </a:p>
          <a:p>
            <a:pPr marL="228600" indent="-228600">
              <a:buAutoNum type="arabicPeriod"/>
            </a:pPr>
            <a:r>
              <a:rPr lang="en-US" b="1" baseline="0" dirty="0" smtClean="0"/>
              <a:t>Have you (Hilary) been able to find out if  Superintendents have told their Administrators not to approve STPDL? </a:t>
            </a:r>
          </a:p>
          <a:p>
            <a:pPr marL="0" indent="0">
              <a:buNone/>
            </a:pPr>
            <a:r>
              <a:rPr lang="en-US" b="0" i="0" baseline="0" dirty="0" smtClean="0"/>
              <a:t>Answered by </a:t>
            </a:r>
            <a:r>
              <a:rPr lang="en-US" b="0" i="1" baseline="0" dirty="0" smtClean="0"/>
              <a:t>Hilary Campbell: </a:t>
            </a:r>
            <a:r>
              <a:rPr lang="en-US" b="0" baseline="0" dirty="0" smtClean="0"/>
              <a:t>I have brought this concern to the Superintendent, and it in fact is not true. They did not tell admin not to approve STPDLs</a:t>
            </a:r>
          </a:p>
          <a:p>
            <a:pPr marL="0" indent="0">
              <a:buNone/>
            </a:pPr>
            <a:r>
              <a:rPr lang="en-US" b="1" baseline="0" dirty="0" smtClean="0"/>
              <a:t>2. Can we request that we not need Principal approval for STPDLs</a:t>
            </a:r>
          </a:p>
          <a:p>
            <a:pPr marL="0" indent="0">
              <a:buNone/>
            </a:pPr>
            <a:r>
              <a:rPr lang="en-US" b="0" i="0" baseline="0" dirty="0" smtClean="0"/>
              <a:t>Answered by </a:t>
            </a:r>
            <a:r>
              <a:rPr lang="en-US" b="0" i="1" baseline="0" dirty="0" smtClean="0"/>
              <a:t>Hilary Campbell: </a:t>
            </a:r>
            <a:r>
              <a:rPr lang="en-US" b="0" baseline="0" dirty="0" smtClean="0"/>
              <a:t>No we cannot, as an administrator, they need to make sure there is adequate supervision and support in their school.  For example: If there are 9 ERFP members in one location, having all 9 choose to go to one workshop could cause a major disruption and safety concerns to the school/program </a:t>
            </a:r>
          </a:p>
          <a:p>
            <a:pPr marL="0" indent="0">
              <a:buNone/>
            </a:pPr>
            <a:r>
              <a:rPr lang="en-US" b="1" baseline="0" dirty="0" smtClean="0"/>
              <a:t>3. If we had Co-pay, would we have to pay into it every month? </a:t>
            </a:r>
          </a:p>
          <a:p>
            <a:pPr marL="0" indent="0">
              <a:buNone/>
            </a:pPr>
            <a:r>
              <a:rPr lang="en-US" b="0" i="0" baseline="0" dirty="0" smtClean="0"/>
              <a:t>Answered by </a:t>
            </a:r>
            <a:r>
              <a:rPr lang="en-US" b="0" i="1" baseline="0" dirty="0" smtClean="0"/>
              <a:t>Hilary Campbell: </a:t>
            </a:r>
            <a:r>
              <a:rPr lang="en-US" b="0" baseline="0" dirty="0" smtClean="0"/>
              <a:t>Yes, including summer months </a:t>
            </a:r>
          </a:p>
          <a:p>
            <a:pPr marL="0" indent="0">
              <a:buNone/>
            </a:pPr>
            <a:r>
              <a:rPr lang="en-US" b="1" baseline="0" dirty="0" smtClean="0"/>
              <a:t>4. Does our hourly rate posted include vacation pay? </a:t>
            </a:r>
          </a:p>
          <a:p>
            <a:pPr marL="0" indent="0">
              <a:buNone/>
            </a:pPr>
            <a:r>
              <a:rPr lang="en-US" b="0" baseline="0" dirty="0" smtClean="0"/>
              <a:t>Answer: No, this is just your hourly rate. Vacation is added on top depending where you are on the vacation pay scale.</a:t>
            </a:r>
          </a:p>
          <a:p>
            <a:pPr marL="0" indent="0">
              <a:buNone/>
            </a:pPr>
            <a:r>
              <a:rPr lang="en-US" b="1" baseline="0" dirty="0" smtClean="0"/>
              <a:t>5. Requesting approval for STPDL has been a positive experience for me, however, PDs (on </a:t>
            </a:r>
            <a:r>
              <a:rPr lang="en-US" b="1" baseline="0" dirty="0" err="1" smtClean="0"/>
              <a:t>Mylearning</a:t>
            </a:r>
            <a:r>
              <a:rPr lang="en-US" b="1" baseline="0" dirty="0" smtClean="0"/>
              <a:t> Plan) are always closed, in particular First Aid Training.</a:t>
            </a:r>
          </a:p>
          <a:p>
            <a:pPr marL="0" indent="0">
              <a:buNone/>
            </a:pPr>
            <a:r>
              <a:rPr lang="en-US" b="0" i="0" baseline="0" dirty="0" smtClean="0"/>
              <a:t>Answered by </a:t>
            </a:r>
            <a:r>
              <a:rPr lang="en-US" b="0" i="1" baseline="0" dirty="0" smtClean="0"/>
              <a:t>Hilary Campbell: </a:t>
            </a:r>
            <a:r>
              <a:rPr lang="en-US" b="0" baseline="0" dirty="0" smtClean="0"/>
              <a:t>The First Aid Training that recently has been offered is through the Board. It is mandatory that each site have 3 designated First Aid Responders. The Administrators are responsible for having 3 at each site and they approve those who they want trained and submits the names to the Board. That person has to commit to be the First Aider at their school. We are working on training facilitators to offer more PD opportunities.  </a:t>
            </a:r>
          </a:p>
          <a:p>
            <a:pPr marL="0" indent="0">
              <a:buNone/>
            </a:pPr>
            <a:r>
              <a:rPr lang="en-US" b="1" baseline="0" dirty="0" smtClean="0"/>
              <a:t>6. Are we allowed to use STPDL for First Aid? </a:t>
            </a:r>
          </a:p>
          <a:p>
            <a:pPr marL="0" indent="0">
              <a:buNone/>
            </a:pPr>
            <a:r>
              <a:rPr lang="en-US" b="0" i="0" baseline="0" dirty="0" smtClean="0"/>
              <a:t>Answered by </a:t>
            </a:r>
            <a:r>
              <a:rPr lang="en-US" b="0" i="1" baseline="0" dirty="0" smtClean="0"/>
              <a:t>Hilary Campbell: </a:t>
            </a:r>
            <a:r>
              <a:rPr lang="en-US" b="0" baseline="0" dirty="0" smtClean="0"/>
              <a:t>Yes you are definitely allowed to use your STPDL to receive First Aid training </a:t>
            </a:r>
          </a:p>
          <a:p>
            <a:pPr marL="0" indent="0">
              <a:buNone/>
            </a:pPr>
            <a:r>
              <a:rPr lang="en-US" b="1" baseline="0" dirty="0" smtClean="0"/>
              <a:t>7. Why do we accept having to do so much supervision duty? </a:t>
            </a:r>
          </a:p>
          <a:p>
            <a:pPr marL="0" indent="0">
              <a:buNone/>
            </a:pPr>
            <a:r>
              <a:rPr lang="en-US" b="0" i="0" baseline="0" dirty="0" smtClean="0"/>
              <a:t>Answered by </a:t>
            </a:r>
            <a:r>
              <a:rPr lang="en-US" b="0" i="1" baseline="0" dirty="0" smtClean="0"/>
              <a:t>Hilary Campbell: </a:t>
            </a:r>
            <a:r>
              <a:rPr lang="en-US" b="0" baseline="0" dirty="0" smtClean="0"/>
              <a:t>This is a bargaining issue. It was brought up the last two rounds of bargaining and will be brought up again. The Board did cap teacher, however there is conversations happening regarding uncapping or increasing their supervision time.  Currently, the cap is not working and is putting students at risk. </a:t>
            </a:r>
          </a:p>
          <a:p>
            <a:pPr marL="0" indent="0">
              <a:buNone/>
            </a:pPr>
            <a:r>
              <a:rPr lang="en-US" b="1" baseline="0" dirty="0" smtClean="0"/>
              <a:t>8. </a:t>
            </a:r>
            <a:r>
              <a:rPr lang="en-CA" sz="1200" b="1" i="0" kern="1200" dirty="0" smtClean="0">
                <a:solidFill>
                  <a:schemeClr val="tx1"/>
                </a:solidFill>
                <a:effectLst/>
                <a:latin typeface="+mn-lt"/>
                <a:ea typeface="+mn-ea"/>
                <a:cs typeface="+mn-cs"/>
              </a:rPr>
              <a:t>Is there an board policy that protects us from sexual harassment from a student? A</a:t>
            </a:r>
            <a:r>
              <a:rPr lang="en-CA" sz="1200" b="1" i="0" kern="1200" baseline="0" dirty="0" smtClean="0">
                <a:solidFill>
                  <a:schemeClr val="tx1"/>
                </a:solidFill>
                <a:effectLst/>
                <a:latin typeface="+mn-lt"/>
                <a:ea typeface="+mn-ea"/>
                <a:cs typeface="+mn-cs"/>
              </a:rPr>
              <a:t> c</a:t>
            </a:r>
            <a:r>
              <a:rPr lang="en-CA" sz="1200" b="1" i="0" kern="1200" dirty="0" smtClean="0">
                <a:solidFill>
                  <a:schemeClr val="tx1"/>
                </a:solidFill>
                <a:effectLst/>
                <a:latin typeface="+mn-lt"/>
                <a:ea typeface="+mn-ea"/>
                <a:cs typeface="+mn-cs"/>
              </a:rPr>
              <a:t>o-worker is  experiencing this and has spoken to Administration.</a:t>
            </a:r>
            <a:r>
              <a:rPr lang="en-CA" sz="1200" b="1" i="0" kern="1200" baseline="0" dirty="0" smtClean="0">
                <a:solidFill>
                  <a:schemeClr val="tx1"/>
                </a:solidFill>
                <a:effectLst/>
                <a:latin typeface="+mn-lt"/>
                <a:ea typeface="+mn-ea"/>
                <a:cs typeface="+mn-cs"/>
              </a:rPr>
              <a:t> </a:t>
            </a:r>
            <a:r>
              <a:rPr lang="en-CA" sz="1200" b="1" i="0" kern="1200" dirty="0" smtClean="0">
                <a:solidFill>
                  <a:schemeClr val="tx1"/>
                </a:solidFill>
                <a:effectLst/>
                <a:latin typeface="+mn-lt"/>
                <a:ea typeface="+mn-ea"/>
                <a:cs typeface="+mn-cs"/>
              </a:rPr>
              <a:t>Nothing has happened</a:t>
            </a:r>
          </a:p>
          <a:p>
            <a:pPr marL="0" indent="0">
              <a:buNone/>
            </a:pPr>
            <a:r>
              <a:rPr lang="en-US" b="0" baseline="0" dirty="0" smtClean="0"/>
              <a:t>Answered by </a:t>
            </a:r>
            <a:r>
              <a:rPr lang="en-US" b="0" i="1" baseline="0" dirty="0" smtClean="0"/>
              <a:t>Natacha </a:t>
            </a:r>
            <a:r>
              <a:rPr lang="en-US" b="0" i="1" baseline="0" dirty="0" err="1" smtClean="0"/>
              <a:t>Verdiel</a:t>
            </a:r>
            <a:r>
              <a:rPr lang="en-US" b="0" baseline="0" dirty="0" smtClean="0"/>
              <a:t>: </a:t>
            </a:r>
            <a:r>
              <a:rPr lang="en-CA" sz="1200" b="0" i="0" kern="1200" dirty="0" smtClean="0">
                <a:solidFill>
                  <a:schemeClr val="tx1"/>
                </a:solidFill>
                <a:effectLst/>
                <a:latin typeface="+mn-lt"/>
                <a:ea typeface="+mn-ea"/>
                <a:cs typeface="+mn-cs"/>
              </a:rPr>
              <a:t>Sexual harassment is included in the Occupational Health and Safety Act. It</a:t>
            </a:r>
            <a:r>
              <a:rPr lang="en-CA" sz="1200" b="0" i="0" kern="1200" baseline="0" dirty="0" smtClean="0">
                <a:solidFill>
                  <a:schemeClr val="tx1"/>
                </a:solidFill>
                <a:effectLst/>
                <a:latin typeface="+mn-lt"/>
                <a:ea typeface="+mn-ea"/>
                <a:cs typeface="+mn-cs"/>
              </a:rPr>
              <a:t> is included in Workplace Harassment Policy</a:t>
            </a:r>
            <a:r>
              <a:rPr lang="en-CA" sz="1200" b="0" i="0" kern="1200" dirty="0" smtClean="0">
                <a:solidFill>
                  <a:schemeClr val="tx1"/>
                </a:solidFill>
                <a:effectLst/>
                <a:latin typeface="+mn-lt"/>
                <a:ea typeface="+mn-ea"/>
                <a:cs typeface="+mn-cs"/>
              </a:rPr>
              <a:t>. The old act said that it doesn't apply to students</a:t>
            </a:r>
            <a:r>
              <a:rPr lang="en-CA" sz="1200" b="0" i="0" kern="1200" baseline="0" dirty="0" smtClean="0">
                <a:solidFill>
                  <a:schemeClr val="tx1"/>
                </a:solidFill>
                <a:effectLst/>
                <a:latin typeface="+mn-lt"/>
                <a:ea typeface="+mn-ea"/>
                <a:cs typeface="+mn-cs"/>
              </a:rPr>
              <a:t> but this</a:t>
            </a:r>
            <a:r>
              <a:rPr lang="en-CA" sz="1200" b="0" i="0" kern="1200" dirty="0" smtClean="0">
                <a:solidFill>
                  <a:schemeClr val="tx1"/>
                </a:solidFill>
                <a:effectLst/>
                <a:latin typeface="+mn-lt"/>
                <a:ea typeface="+mn-ea"/>
                <a:cs typeface="+mn-cs"/>
              </a:rPr>
              <a:t> has been changed. Have your co-worker contact me for support. </a:t>
            </a:r>
            <a:endParaRPr lang="en-US" b="0" baseline="0" dirty="0" smtClean="0"/>
          </a:p>
          <a:p>
            <a:pPr marL="0" indent="0">
              <a:buNone/>
            </a:pPr>
            <a:r>
              <a:rPr lang="en-US" b="1" baseline="0" dirty="0" smtClean="0"/>
              <a:t>9. What is the difference between the “IS Team” and the “BTA Floater”? </a:t>
            </a:r>
          </a:p>
          <a:p>
            <a:pPr marL="0" indent="0">
              <a:buNone/>
            </a:pPr>
            <a:r>
              <a:rPr lang="en-US" b="0" i="0" baseline="0" dirty="0" smtClean="0"/>
              <a:t>Answered by </a:t>
            </a:r>
            <a:r>
              <a:rPr lang="en-US" b="0" i="1" baseline="0" dirty="0" smtClean="0"/>
              <a:t>Hilary Campbell: </a:t>
            </a:r>
            <a:r>
              <a:rPr lang="en-US" b="0" baseline="0" dirty="0" smtClean="0"/>
              <a:t>They are very different roles with different expectations and programming. There is a BTA Job Review committee who are currently working on gathering information to complete the Job Fact sheet. </a:t>
            </a:r>
          </a:p>
          <a:p>
            <a:pPr marL="0" indent="0">
              <a:buNone/>
            </a:pPr>
            <a:r>
              <a:rPr lang="en-US" b="1" baseline="0" dirty="0" smtClean="0"/>
              <a:t>10. In regards to the recent elections, why did this confusion happen? </a:t>
            </a:r>
          </a:p>
          <a:p>
            <a:pPr marL="0" indent="0">
              <a:buNone/>
            </a:pPr>
            <a:r>
              <a:rPr lang="en-US" b="0" baseline="0" dirty="0" smtClean="0"/>
              <a:t>Answered by </a:t>
            </a:r>
            <a:r>
              <a:rPr lang="en-US" b="0" i="1" baseline="0" dirty="0" smtClean="0"/>
              <a:t>Natacha </a:t>
            </a:r>
            <a:r>
              <a:rPr lang="en-US" b="0" i="1" baseline="0" dirty="0" err="1" smtClean="0"/>
              <a:t>Verdiel</a:t>
            </a:r>
            <a:r>
              <a:rPr lang="en-US" b="0" baseline="0" dirty="0" smtClean="0"/>
              <a:t>: The Nominating Committee worked extremely hard to create a “Nominating Guide” providing guidelines around everything related to elections. The other guide we are required to use is the Constitution. It has qualification requirements specifically the one in question, By Law 5.07. The confusion was around eligibility. The initial decision of the candidate’s eligibility was determined by the Nominating Committee. It is the Nominating Committees’ discretion to make that determination. Within their guidelines, all candidates were informed on February 24</a:t>
            </a:r>
            <a:r>
              <a:rPr lang="en-US" b="0" baseline="30000" dirty="0" smtClean="0"/>
              <a:t>th</a:t>
            </a:r>
            <a:r>
              <a:rPr lang="en-US" b="0" baseline="0" dirty="0" smtClean="0"/>
              <a:t>, 2019 in the morning the general membership was notified via e-mail in the afternoon. Prior to that e-mail being sent by the Nominating Committee to the candidates, the Executive had no idea who was running. As soon as the information went out to the membership the office received many e-mails and phone calls regarding the candidate's eligibility. All correspondence was redirected to the nominating committee. Because Hilary was party to the issue, she was asked to leave the office and I stepped up as President as per our Constitution. I e-mailed the Nominating Committee requesting a legal opinion. When members brought forward eligibility concerns, we (Executive) are required to ensure that the Constitution is followed and not make arbitrary decisions. We, the Executive, provided the Nominating Committee with access to the lawyer. Nominating Committee spent an hour and a half talking to the lawyer. The lawyer gave his opinion and provided a four page document to the Nominating Committee. This is a learning opportunity but it is important to note that the Nominating Committee and the Executive maintained its integrity throughout this process. </a:t>
            </a:r>
          </a:p>
          <a:p>
            <a:pPr marL="0" indent="0">
              <a:buNone/>
            </a:pPr>
            <a:r>
              <a:rPr lang="en-US" b="1" baseline="0" dirty="0" smtClean="0"/>
              <a:t>11. Why was the Nomination process not being opened up again?</a:t>
            </a:r>
          </a:p>
          <a:p>
            <a:pPr marL="0" indent="0">
              <a:buNone/>
            </a:pPr>
            <a:r>
              <a:rPr lang="en-US" b="0" baseline="0" dirty="0" smtClean="0"/>
              <a:t>Answered by </a:t>
            </a:r>
            <a:r>
              <a:rPr lang="en-US" b="0" i="1" baseline="0" dirty="0" smtClean="0"/>
              <a:t>Don </a:t>
            </a:r>
            <a:r>
              <a:rPr lang="en-US" b="0" i="1" baseline="0" dirty="0" err="1" smtClean="0"/>
              <a:t>Eady</a:t>
            </a:r>
            <a:r>
              <a:rPr lang="en-US" b="0" i="1" baseline="0" dirty="0" smtClean="0"/>
              <a:t>: </a:t>
            </a:r>
            <a:r>
              <a:rPr lang="en-US" b="0" i="0" baseline="0" dirty="0" smtClean="0"/>
              <a:t>As per the Constitution, the Election by-law is very specific on when things can happen. There are specific dates and deadlines for each step in the Election process. The Constitution and By-laws are the rules that the Union has to follow. If the Constitution needs to be changed, there is a process by which to do that. </a:t>
            </a:r>
          </a:p>
          <a:p>
            <a:pPr marL="0" indent="0">
              <a:buNone/>
            </a:pPr>
            <a:r>
              <a:rPr lang="en-US" b="1" i="0" baseline="0" dirty="0" smtClean="0"/>
              <a:t>12. I heard that some teachers got paid out for the sick days they lost, what about us?</a:t>
            </a:r>
          </a:p>
          <a:p>
            <a:pPr marL="0" indent="0">
              <a:buNone/>
            </a:pPr>
            <a:r>
              <a:rPr lang="en-US" b="0" i="0" baseline="0" dirty="0" smtClean="0"/>
              <a:t>Answered by </a:t>
            </a:r>
            <a:r>
              <a:rPr lang="en-US" b="0" i="1" baseline="0" dirty="0" smtClean="0"/>
              <a:t>Don </a:t>
            </a:r>
            <a:r>
              <a:rPr lang="en-US" b="0" i="1" baseline="0" dirty="0" err="1" smtClean="0"/>
              <a:t>Eady</a:t>
            </a:r>
            <a:r>
              <a:rPr lang="en-US" b="0" i="1" baseline="0" dirty="0" smtClean="0"/>
              <a:t>: </a:t>
            </a:r>
            <a:r>
              <a:rPr lang="en-US" b="0" i="0" baseline="0" dirty="0" smtClean="0"/>
              <a:t>Not this group (ERFP). Some Unions had a gratuity that they could cash out at retirement. Bill 115 froze all gratuity payments as of 2012 and wiped out sick banks. This group did not have a gratuity in their contract so it does not apply. This is why we got the Bill 115 Remedy payment. Sick leave will probably be a major bargaining item in the next round as it is costing the Government a lot of money. </a:t>
            </a:r>
          </a:p>
          <a:p>
            <a:pPr marL="0" indent="0">
              <a:buNone/>
            </a:pPr>
            <a:r>
              <a:rPr lang="en-US" b="1" i="0" baseline="0" dirty="0" smtClean="0"/>
              <a:t>13. How do I deal with members in the school who are continuingly coming to me and pushing me to sign an OSSTF card?</a:t>
            </a:r>
          </a:p>
          <a:p>
            <a:pPr marL="0" indent="0">
              <a:buNone/>
            </a:pPr>
            <a:r>
              <a:rPr lang="en-US" b="0" i="0" baseline="0" dirty="0" smtClean="0"/>
              <a:t>Answered by </a:t>
            </a:r>
            <a:r>
              <a:rPr lang="en-US" b="0" i="1" baseline="0" dirty="0" smtClean="0"/>
              <a:t>Hilary Campbell: </a:t>
            </a:r>
            <a:r>
              <a:rPr lang="en-US" b="0" i="0" baseline="0" dirty="0" smtClean="0"/>
              <a:t>Professionally. Offer them information about ERFP. All Union activity is not permitted during the working day while on Peel Board property.</a:t>
            </a:r>
          </a:p>
          <a:p>
            <a:pPr marL="0" indent="0">
              <a:buNone/>
            </a:pPr>
            <a:r>
              <a:rPr lang="en-US" b="1" i="0" baseline="0" dirty="0" smtClean="0"/>
              <a:t>14. We are hearing teachers have a reduction, we haven’t heard about DECEs and </a:t>
            </a:r>
            <a:r>
              <a:rPr lang="en-US" b="1" i="0" baseline="0" dirty="0" err="1" smtClean="0"/>
              <a:t>TAs.</a:t>
            </a:r>
            <a:r>
              <a:rPr lang="en-US" b="1" i="0" baseline="0" dirty="0" smtClean="0"/>
              <a:t> Are we losing staff?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Answered by </a:t>
            </a:r>
            <a:r>
              <a:rPr lang="en-US" b="0" i="1" baseline="0" dirty="0" smtClean="0"/>
              <a:t>Hilary Campbell: </a:t>
            </a:r>
            <a:r>
              <a:rPr lang="en-US" b="0" i="0" baseline="0" dirty="0" smtClean="0"/>
              <a:t>The DECEs had 809 positions last year and have 809 positions next year. We do not know what will happen with the Ford Government, he has said he will keep full-day kindergarten for one year. We do not know what this is going to look like. There is a reduction in Elementary enrollment numbers, hence the reduction in Teachers. TAs, we have not gone through the allocation process yet. It is at the end of March. We do know that funding that we fought for in our last contract ends August 31</a:t>
            </a:r>
            <a:r>
              <a:rPr lang="en-US" b="0" i="0" baseline="30000" dirty="0" smtClean="0"/>
              <a:t>st</a:t>
            </a:r>
            <a:r>
              <a:rPr lang="en-US" b="0" i="0" baseline="0" dirty="0" smtClean="0"/>
              <a:t>, 2019. This funding was for 60 permanent positions as we do not know the allocations yet, we do not know our numbers for </a:t>
            </a:r>
            <a:r>
              <a:rPr lang="en-US" b="0" i="0" baseline="0" dirty="0" err="1" smtClean="0"/>
              <a:t>TAs.</a:t>
            </a:r>
            <a:r>
              <a:rPr lang="en-US" b="0" i="0" baseline="0" dirty="0" smtClean="0"/>
              <a:t> As soon as the information is available, we will let the membership know. I have heard </a:t>
            </a:r>
            <a:r>
              <a:rPr lang="en-US" b="0" i="0" baseline="0" dirty="0" err="1" smtClean="0"/>
              <a:t>rumours</a:t>
            </a:r>
            <a:r>
              <a:rPr lang="en-US" b="0" i="0" baseline="0" dirty="0" smtClean="0"/>
              <a:t> of a 4% cut but I do not know where that is coming from.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baseline="0" dirty="0" smtClean="0"/>
              <a:t>15. What is our Union stance regarding the hiring freeze, the funding cuts and class sizes?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Answered by </a:t>
            </a:r>
            <a:r>
              <a:rPr lang="en-US" b="0" i="1" baseline="0" dirty="0" smtClean="0"/>
              <a:t>Hilary Campbell: </a:t>
            </a:r>
            <a:r>
              <a:rPr lang="en-US" b="0" i="0" baseline="0" dirty="0" smtClean="0"/>
              <a:t>We put out an e-mail requesting all members to send a response to the Government regarding their consultation. ERFP and OCEW both submitted responses. ERFP continues to bombard them with  tweets., messages and e-mails.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baseline="0" dirty="0" smtClean="0"/>
              <a:t>16. What is the process if another Union takes us over?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Answered by </a:t>
            </a:r>
            <a:r>
              <a:rPr lang="en-US" b="0" i="1" baseline="0" dirty="0" smtClean="0"/>
              <a:t>Don </a:t>
            </a:r>
            <a:r>
              <a:rPr lang="en-US" b="0" i="1" baseline="0" dirty="0" err="1" smtClean="0"/>
              <a:t>Eady</a:t>
            </a:r>
            <a:r>
              <a:rPr lang="en-US" b="0" i="1" baseline="0" dirty="0" smtClean="0"/>
              <a:t>: </a:t>
            </a:r>
            <a:r>
              <a:rPr lang="en-US" b="0" i="0" baseline="0" dirty="0" smtClean="0"/>
              <a:t>3 months prior to the expiry of a Collective Agreement, is an open period. During this period members can vote to change Unions. How do you get that vote to happen? You need 40% of the bargaining unit to sign Union cards saying that they want to replace ERFP with “ABCD” Union. If they get that number of cards, then they file with the OLRB (Ontario </a:t>
            </a:r>
            <a:r>
              <a:rPr lang="en-US" b="0" i="0" baseline="0" dirty="0" err="1" smtClean="0"/>
              <a:t>Labour</a:t>
            </a:r>
            <a:r>
              <a:rPr lang="en-US" b="0" i="0" baseline="0" dirty="0" smtClean="0"/>
              <a:t> Relations Board),  If they have got the number of cards they need,  within a week a </a:t>
            </a:r>
            <a:r>
              <a:rPr lang="en-US" b="0" i="0" baseline="0" dirty="0" err="1" smtClean="0"/>
              <a:t>Labour</a:t>
            </a:r>
            <a:r>
              <a:rPr lang="en-US" b="0" i="0" baseline="0" dirty="0" smtClean="0"/>
              <a:t> Board supervised vote will take place probably during the working day at various school locations. They need 50+1 of those who vote to transfer the jurisdiction of the Union. For example, if 10 people vote and 6 are in </a:t>
            </a:r>
            <a:r>
              <a:rPr lang="en-US" b="0" i="0" baseline="0" dirty="0" err="1" smtClean="0"/>
              <a:t>favour</a:t>
            </a:r>
            <a:r>
              <a:rPr lang="en-US" b="0" i="0" baseline="0" dirty="0" smtClean="0"/>
              <a:t> of changing Unions, then the jurisdiction transfers to Union “ABCD”.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baseline="0" dirty="0" smtClean="0"/>
              <a:t>17. If I signed a card, can I retract 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Answered by </a:t>
            </a:r>
            <a:r>
              <a:rPr lang="en-US" b="0" i="1" baseline="0" dirty="0" smtClean="0"/>
              <a:t>Don </a:t>
            </a:r>
            <a:r>
              <a:rPr lang="en-US" b="0" i="1" baseline="0" dirty="0" err="1" smtClean="0"/>
              <a:t>Eady</a:t>
            </a:r>
            <a:r>
              <a:rPr lang="en-US" b="0" i="1" baseline="0" dirty="0" smtClean="0"/>
              <a:t>: </a:t>
            </a:r>
            <a:r>
              <a:rPr lang="en-US" b="0" i="0" baseline="0" dirty="0" smtClean="0"/>
              <a:t>You can ask for it back. Sometimes they will return it, sometimes they won’t. What you can do is send your name to the Executive and they will keep a list of those who want their cards returned. If “ABCD” Union file with OLRB, ERFP can submit this list of retractions for consideration. </a:t>
            </a:r>
            <a:endParaRPr lang="en-US" b="1"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B8BF0CE2-8DAF-48AC-9EC7-9A1D05126625}" type="slidenum">
              <a:rPr lang="en-US" smtClean="0"/>
              <a:t>15</a:t>
            </a:fld>
            <a:endParaRPr lang="en-US"/>
          </a:p>
        </p:txBody>
      </p:sp>
    </p:spTree>
    <p:extLst>
      <p:ext uri="{BB962C8B-B14F-4D97-AF65-F5344CB8AC3E}">
        <p14:creationId xmlns:p14="http://schemas.microsoft.com/office/powerpoint/2010/main" val="1928495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r>
              <a:rPr lang="en-US" baseline="0" dirty="0" smtClean="0"/>
              <a:t> from Meeting: </a:t>
            </a:r>
          </a:p>
          <a:p>
            <a:r>
              <a:rPr lang="en-US" b="1" baseline="0" dirty="0" smtClean="0"/>
              <a:t>Pay Raise:</a:t>
            </a:r>
          </a:p>
          <a:p>
            <a:pPr marL="171450" indent="-171450">
              <a:buFont typeface="Arial" panose="020B0604020202020204" pitchFamily="34" charset="0"/>
              <a:buChar char="•"/>
            </a:pPr>
            <a:r>
              <a:rPr lang="en-US" baseline="0" dirty="0" smtClean="0"/>
              <a:t>ERFP received a 4% pay raise in the last two years. All the other Unions in Ontario received the same percentage. </a:t>
            </a:r>
          </a:p>
          <a:p>
            <a:pPr marL="0" indent="0">
              <a:buFont typeface="Arial" panose="020B0604020202020204" pitchFamily="34" charset="0"/>
              <a:buNone/>
            </a:pPr>
            <a:r>
              <a:rPr lang="en-US" b="1" baseline="0" dirty="0" smtClean="0"/>
              <a:t>Bill 115 Remedy: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Bill 115 Remedy: The total amount given to OCEW was $5,128,500 this was divided up amongst all the Union groups within OCEW</a:t>
            </a:r>
          </a:p>
          <a:p>
            <a:pPr marL="171450" indent="-171450">
              <a:buFont typeface="Arial" panose="020B0604020202020204" pitchFamily="34" charset="0"/>
              <a:buChar char="•"/>
            </a:pPr>
            <a:r>
              <a:rPr lang="en-US" baseline="0" dirty="0" smtClean="0"/>
              <a:t>OCEW agreed that it would be given to eligible permanent members only. </a:t>
            </a:r>
          </a:p>
          <a:p>
            <a:pPr marL="171450" indent="-171450">
              <a:buFont typeface="Arial" panose="020B0604020202020204" pitchFamily="34" charset="0"/>
              <a:buChar char="•"/>
            </a:pPr>
            <a:r>
              <a:rPr lang="en-US" baseline="0" dirty="0" smtClean="0"/>
              <a:t>Must have work during the 2012-2013 or 2013-2014 school year. The amount was prorated pending on the length of time worked during those two school years. </a:t>
            </a:r>
          </a:p>
          <a:p>
            <a:pPr marL="171450" indent="-171450">
              <a:buFont typeface="Arial" panose="020B0604020202020204" pitchFamily="34" charset="0"/>
              <a:buChar char="•"/>
            </a:pPr>
            <a:r>
              <a:rPr lang="en-US" baseline="0" dirty="0" smtClean="0"/>
              <a:t>There are still issues regarding some members payments that we are currently looking to resolve</a:t>
            </a:r>
          </a:p>
          <a:p>
            <a:pPr marL="171450" indent="-171450">
              <a:buFont typeface="Arial" panose="020B0604020202020204" pitchFamily="34" charset="0"/>
              <a:buChar char="•"/>
            </a:pPr>
            <a:r>
              <a:rPr lang="en-US" baseline="0" dirty="0" smtClean="0"/>
              <a:t>There was an error in the initial amount given to members as the Government missed 80 eligible workers</a:t>
            </a:r>
          </a:p>
          <a:p>
            <a:pPr marL="0" indent="0">
              <a:buFont typeface="Arial" panose="020B0604020202020204" pitchFamily="34" charset="0"/>
              <a:buNone/>
            </a:pPr>
            <a:r>
              <a:rPr lang="en-US" b="1" baseline="0" dirty="0" smtClean="0"/>
              <a:t>Benefits:</a:t>
            </a:r>
          </a:p>
          <a:p>
            <a:pPr marL="171450" indent="-171450">
              <a:buFont typeface="Arial" panose="020B0604020202020204" pitchFamily="34" charset="0"/>
              <a:buChar char="•"/>
            </a:pPr>
            <a:r>
              <a:rPr lang="en-US" baseline="0" dirty="0" smtClean="0"/>
              <a:t>During bargaining, ERFP fought to keep our benefits relatively the same. Teacher Unions lost some of their coverage. We have better benefits than many other Unions in Ontario. </a:t>
            </a:r>
          </a:p>
          <a:p>
            <a:pPr marL="171450" indent="-171450">
              <a:buFont typeface="Arial" panose="020B0604020202020204" pitchFamily="34" charset="0"/>
              <a:buChar char="•"/>
            </a:pPr>
            <a:r>
              <a:rPr lang="en-US" baseline="0" dirty="0" smtClean="0"/>
              <a:t>There is no co-pay with our benefit trust. Other Unions have to pay monthly ($18-$30/month) to access their benefits, including payments in the summer months, whereas we do not. </a:t>
            </a:r>
          </a:p>
          <a:p>
            <a:pPr marL="171450" indent="-171450">
              <a:buFont typeface="Arial" panose="020B0604020202020204" pitchFamily="34" charset="0"/>
              <a:buChar char="•"/>
            </a:pPr>
            <a:r>
              <a:rPr lang="en-US" baseline="0" dirty="0" smtClean="0"/>
              <a:t>A Benefits sub-committee has been formed that Kim Liddle (Treasurer) will be sitting on</a:t>
            </a:r>
          </a:p>
          <a:p>
            <a:pPr marL="0" indent="0">
              <a:buFont typeface="Arial" panose="020B0604020202020204" pitchFamily="34" charset="0"/>
              <a:buNone/>
            </a:pPr>
            <a:r>
              <a:rPr lang="en-US" b="1" baseline="0" dirty="0" smtClean="0"/>
              <a:t>Mental Wellness:</a:t>
            </a:r>
          </a:p>
          <a:p>
            <a:pPr marL="171450" indent="-171450">
              <a:buFont typeface="Arial" panose="020B0604020202020204" pitchFamily="34" charset="0"/>
              <a:buChar char="•"/>
            </a:pPr>
            <a:r>
              <a:rPr lang="en-US" baseline="0" dirty="0" smtClean="0"/>
              <a:t>The Mental Wellness grant of $78, 000 was presented to the membership and we had webinars and PDs available for members to participate in. </a:t>
            </a:r>
          </a:p>
          <a:p>
            <a:pPr marL="171450" indent="-171450">
              <a:buFont typeface="Arial" panose="020B0604020202020204" pitchFamily="34" charset="0"/>
              <a:buChar char="•"/>
            </a:pPr>
            <a:r>
              <a:rPr lang="en-US" baseline="0" dirty="0" smtClean="0"/>
              <a:t>Natacha </a:t>
            </a:r>
            <a:r>
              <a:rPr lang="en-US" baseline="0" dirty="0" err="1" smtClean="0"/>
              <a:t>Verdiel</a:t>
            </a:r>
            <a:r>
              <a:rPr lang="en-US" baseline="0" dirty="0" smtClean="0"/>
              <a:t> was elected on March 4</a:t>
            </a:r>
            <a:r>
              <a:rPr lang="en-US" baseline="30000" dirty="0" smtClean="0"/>
              <a:t>th</a:t>
            </a:r>
            <a:r>
              <a:rPr lang="en-US" baseline="0" dirty="0" smtClean="0"/>
              <a:t>, 2019 as the Co-chair of the Mental Wellness Committee </a:t>
            </a:r>
          </a:p>
        </p:txBody>
      </p:sp>
      <p:sp>
        <p:nvSpPr>
          <p:cNvPr id="4" name="Slide Number Placeholder 3"/>
          <p:cNvSpPr>
            <a:spLocks noGrp="1"/>
          </p:cNvSpPr>
          <p:nvPr>
            <p:ph type="sldNum" sz="quarter" idx="10"/>
          </p:nvPr>
        </p:nvSpPr>
        <p:spPr/>
        <p:txBody>
          <a:bodyPr/>
          <a:lstStyle/>
          <a:p>
            <a:fld id="{B8BF0CE2-8DAF-48AC-9EC7-9A1D05126625}" type="slidenum">
              <a:rPr lang="en-US" smtClean="0"/>
              <a:t>5</a:t>
            </a:fld>
            <a:endParaRPr lang="en-US"/>
          </a:p>
        </p:txBody>
      </p:sp>
    </p:spTree>
    <p:extLst>
      <p:ext uri="{BB962C8B-B14F-4D97-AF65-F5344CB8AC3E}">
        <p14:creationId xmlns:p14="http://schemas.microsoft.com/office/powerpoint/2010/main" val="1480315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r>
              <a:rPr lang="en-US" baseline="0" dirty="0" smtClean="0"/>
              <a:t> from meeting: </a:t>
            </a:r>
          </a:p>
          <a:p>
            <a:r>
              <a:rPr lang="en-US" b="1" baseline="0" dirty="0" smtClean="0"/>
              <a:t>Negotiations: </a:t>
            </a:r>
          </a:p>
          <a:p>
            <a:pPr marL="171450" indent="-171450">
              <a:buFont typeface="Arial" panose="020B0604020202020204" pitchFamily="34" charset="0"/>
              <a:buChar char="•"/>
            </a:pPr>
            <a:r>
              <a:rPr lang="en-US" baseline="0" dirty="0" smtClean="0"/>
              <a:t>There are two types of negotiations; Provincially and Locally </a:t>
            </a:r>
          </a:p>
          <a:p>
            <a:pPr marL="171450" indent="-171450">
              <a:buFont typeface="Arial" panose="020B0604020202020204" pitchFamily="34" charset="0"/>
              <a:buChar char="•"/>
            </a:pPr>
            <a:r>
              <a:rPr lang="en-US" baseline="0" dirty="0" smtClean="0"/>
              <a:t>Provincially, we have members of the executive and our lawyer (Don </a:t>
            </a:r>
            <a:r>
              <a:rPr lang="en-US" baseline="0" dirty="0" err="1" smtClean="0"/>
              <a:t>Eady</a:t>
            </a:r>
            <a:r>
              <a:rPr lang="en-US" baseline="0" dirty="0" smtClean="0"/>
              <a:t>) sitting at the table representing ERFP members</a:t>
            </a:r>
          </a:p>
          <a:p>
            <a:pPr marL="171450" indent="-171450">
              <a:buFont typeface="Arial" panose="020B0604020202020204" pitchFamily="34" charset="0"/>
              <a:buChar char="•"/>
            </a:pPr>
            <a:r>
              <a:rPr lang="en-US" baseline="0" dirty="0" smtClean="0"/>
              <a:t>Hilary (ERFP President) is the chair of this committee. </a:t>
            </a:r>
          </a:p>
          <a:p>
            <a:pPr marL="171450" indent="-171450">
              <a:buFont typeface="Arial" panose="020B0604020202020204" pitchFamily="34" charset="0"/>
              <a:buChar char="•"/>
            </a:pPr>
            <a:r>
              <a:rPr lang="en-US" baseline="0" dirty="0" smtClean="0"/>
              <a:t>ERFP have the largest say on this committee thus having a huge bargaining position at the Provincial table. </a:t>
            </a:r>
          </a:p>
          <a:p>
            <a:pPr marL="171450" indent="-171450">
              <a:buFont typeface="Arial" panose="020B0604020202020204" pitchFamily="34" charset="0"/>
              <a:buChar char="•"/>
            </a:pPr>
            <a:r>
              <a:rPr lang="en-US" baseline="0" dirty="0" smtClean="0"/>
              <a:t>We only bargain for TAs and DECEs</a:t>
            </a:r>
          </a:p>
          <a:p>
            <a:pPr marL="171450" indent="-171450">
              <a:buFont typeface="Arial" panose="020B0604020202020204" pitchFamily="34" charset="0"/>
              <a:buChar char="•"/>
            </a:pPr>
            <a:r>
              <a:rPr lang="en-US" baseline="0" dirty="0" smtClean="0"/>
              <a:t>If ERFP joins a larger Union, we will not have a seat at the table. </a:t>
            </a:r>
          </a:p>
          <a:p>
            <a:pPr marL="171450" indent="-171450">
              <a:buFont typeface="Arial" panose="020B0604020202020204" pitchFamily="34" charset="0"/>
              <a:buChar char="•"/>
            </a:pPr>
            <a:r>
              <a:rPr lang="en-US" baseline="0" dirty="0" smtClean="0"/>
              <a:t>Larger Unions will have one person sitting on a subcommittee such as an Advisory Committee</a:t>
            </a:r>
          </a:p>
          <a:p>
            <a:pPr marL="171450" indent="-171450">
              <a:buFont typeface="Arial" panose="020B0604020202020204" pitchFamily="34" charset="0"/>
              <a:buChar char="•"/>
            </a:pPr>
            <a:r>
              <a:rPr lang="en-US" baseline="0" dirty="0" smtClean="0"/>
              <a:t>Locally, we have a bargaining committee that ERFP members sit on. This committee will be struck at the AGM on April 30</a:t>
            </a:r>
            <a:r>
              <a:rPr lang="en-US" baseline="30000" dirty="0" smtClean="0"/>
              <a:t>th</a:t>
            </a:r>
            <a:r>
              <a:rPr lang="en-US" baseline="0" dirty="0" smtClean="0"/>
              <a:t>, 2019</a:t>
            </a:r>
          </a:p>
          <a:p>
            <a:pPr marL="171450" indent="-171450">
              <a:buFont typeface="Arial" panose="020B0604020202020204" pitchFamily="34" charset="0"/>
              <a:buChar char="•"/>
            </a:pPr>
            <a:r>
              <a:rPr lang="en-US" baseline="0" dirty="0" smtClean="0"/>
              <a:t>This committee will work together with the Provincial committee </a:t>
            </a:r>
          </a:p>
          <a:p>
            <a:pPr marL="171450" indent="-171450">
              <a:buFont typeface="Arial" panose="020B0604020202020204" pitchFamily="34" charset="0"/>
              <a:buChar char="•"/>
            </a:pPr>
            <a:r>
              <a:rPr lang="en-US" baseline="0" dirty="0" smtClean="0"/>
              <a:t>There will be Town Hall meetings held at central locations in Peel for members to give their input on what ERFP should bargain for. Dates to be determined. </a:t>
            </a:r>
          </a:p>
          <a:p>
            <a:pPr marL="0" indent="0">
              <a:buFont typeface="Arial" panose="020B0604020202020204" pitchFamily="34" charset="0"/>
              <a:buNone/>
            </a:pPr>
            <a:r>
              <a:rPr lang="en-US" b="1" baseline="0" dirty="0" smtClean="0"/>
              <a:t>Union Dues: </a:t>
            </a:r>
          </a:p>
          <a:p>
            <a:pPr marL="171450" indent="-171450">
              <a:buFont typeface="Arial" panose="020B0604020202020204" pitchFamily="34" charset="0"/>
              <a:buChar char="•"/>
            </a:pPr>
            <a:r>
              <a:rPr lang="en-US" b="0" baseline="0" dirty="0" smtClean="0"/>
              <a:t>ERFP pays the lowest Union dues in Ontario and we do not have a levy. </a:t>
            </a:r>
          </a:p>
          <a:p>
            <a:pPr marL="171450" indent="-171450">
              <a:buFont typeface="Arial" panose="020B0604020202020204" pitchFamily="34" charset="0"/>
              <a:buChar char="•"/>
            </a:pPr>
            <a:r>
              <a:rPr lang="en-US" b="0" baseline="0" dirty="0" smtClean="0"/>
              <a:t>Every other Union in Ontario has higher dues and most have a levy </a:t>
            </a:r>
          </a:p>
          <a:p>
            <a:pPr marL="171450" indent="-171450">
              <a:buFont typeface="Arial" panose="020B0604020202020204" pitchFamily="34" charset="0"/>
              <a:buChar char="•"/>
            </a:pPr>
            <a:r>
              <a:rPr lang="en-US" b="0" baseline="0" dirty="0" smtClean="0">
                <a:solidFill>
                  <a:srgbClr val="FF0000"/>
                </a:solidFill>
              </a:rPr>
              <a:t>A levy is percentage added to you Union dues to cover costs in your local or to replenish a fund</a:t>
            </a:r>
          </a:p>
          <a:p>
            <a:pPr marL="0" indent="0">
              <a:buFont typeface="Arial" panose="020B0604020202020204" pitchFamily="34" charset="0"/>
              <a:buNone/>
            </a:pPr>
            <a:r>
              <a:rPr lang="en-US" b="1" baseline="0" dirty="0" smtClean="0"/>
              <a:t>Member Services: </a:t>
            </a:r>
          </a:p>
          <a:p>
            <a:pPr marL="171450" indent="-171450">
              <a:buFont typeface="Arial" panose="020B0604020202020204" pitchFamily="34" charset="0"/>
              <a:buChar char="•"/>
            </a:pPr>
            <a:r>
              <a:rPr lang="en-US" baseline="0" dirty="0" smtClean="0"/>
              <a:t>ERFP Executive work hard to support members before, during and after working hours</a:t>
            </a:r>
          </a:p>
          <a:p>
            <a:pPr marL="171450" indent="-171450">
              <a:buFont typeface="Arial" panose="020B0604020202020204" pitchFamily="34" charset="0"/>
              <a:buChar char="•"/>
            </a:pPr>
            <a:r>
              <a:rPr lang="en-US" baseline="0" dirty="0" smtClean="0"/>
              <a:t>Personal representation providing support to members in crisis. Not only as an Executive but as a colleague</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8BF0CE2-8DAF-48AC-9EC7-9A1D05126625}" type="slidenum">
              <a:rPr lang="en-US" smtClean="0"/>
              <a:t>6</a:t>
            </a:fld>
            <a:endParaRPr lang="en-US"/>
          </a:p>
        </p:txBody>
      </p:sp>
    </p:spTree>
    <p:extLst>
      <p:ext uri="{BB962C8B-B14F-4D97-AF65-F5344CB8AC3E}">
        <p14:creationId xmlns:p14="http://schemas.microsoft.com/office/powerpoint/2010/main" val="1732740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r>
              <a:rPr lang="en-US" baseline="0" dirty="0" smtClean="0"/>
              <a:t> from meeting: </a:t>
            </a:r>
          </a:p>
          <a:p>
            <a:r>
              <a:rPr lang="en-US" b="1" baseline="0" dirty="0" smtClean="0"/>
              <a:t>Liaise with Professional Colleges: </a:t>
            </a:r>
          </a:p>
          <a:p>
            <a:pPr marL="171450" indent="-171450">
              <a:buFont typeface="Arial" panose="020B0604020202020204" pitchFamily="34" charset="0"/>
              <a:buChar char="•"/>
            </a:pPr>
            <a:r>
              <a:rPr lang="en-US" b="0" baseline="0" dirty="0" smtClean="0"/>
              <a:t>We maintain positive relationships with Colleges in the GTA to have graduates apply and work for the Peel District School Board</a:t>
            </a:r>
          </a:p>
          <a:p>
            <a:pPr marL="171450" indent="-171450">
              <a:buFont typeface="Arial" panose="020B0604020202020204" pitchFamily="34" charset="0"/>
              <a:buChar char="•"/>
            </a:pPr>
            <a:r>
              <a:rPr lang="en-US" b="0" baseline="0" dirty="0" smtClean="0"/>
              <a:t>Natacha sits on Program Advisory committee with Humber College, she will be doing a presentation for students at the College to help increase TA apply rates as there is currently a shortage of TAs</a:t>
            </a:r>
          </a:p>
          <a:p>
            <a:pPr marL="171450" indent="-171450">
              <a:buFont typeface="Arial" panose="020B0604020202020204" pitchFamily="34" charset="0"/>
              <a:buChar char="•"/>
            </a:pPr>
            <a:r>
              <a:rPr lang="en-US" b="0" baseline="0" dirty="0" smtClean="0"/>
              <a:t>Due to the hiring freeze, we are unsure what will happen moving forward</a:t>
            </a:r>
          </a:p>
          <a:p>
            <a:pPr marL="0" indent="0">
              <a:buFont typeface="Arial" panose="020B0604020202020204" pitchFamily="34" charset="0"/>
              <a:buNone/>
            </a:pPr>
            <a:r>
              <a:rPr lang="en-US" b="1" baseline="0" dirty="0" smtClean="0"/>
              <a:t>Strike Fund: </a:t>
            </a:r>
          </a:p>
          <a:p>
            <a:pPr marL="171450" indent="-171450">
              <a:buFont typeface="Arial" panose="020B0604020202020204" pitchFamily="34" charset="0"/>
              <a:buChar char="•"/>
            </a:pPr>
            <a:r>
              <a:rPr lang="en-US" b="0" i="0" dirty="0" smtClean="0"/>
              <a:t>In</a:t>
            </a:r>
            <a:r>
              <a:rPr lang="en-US" b="0" i="0" baseline="0" dirty="0" smtClean="0"/>
              <a:t> excess of $9 million, split amongst approximately 4000 members </a:t>
            </a:r>
          </a:p>
          <a:p>
            <a:pPr marL="171450" indent="-171450">
              <a:buFont typeface="Arial" panose="020B0604020202020204" pitchFamily="34" charset="0"/>
              <a:buChar char="•"/>
            </a:pPr>
            <a:r>
              <a:rPr lang="en-US" b="0" i="0" baseline="0" dirty="0" smtClean="0"/>
              <a:t>Other Unions have a larger figure, however consider the amount per employee as larger Unions have more employees</a:t>
            </a:r>
          </a:p>
          <a:p>
            <a:pPr marL="0" indent="0">
              <a:buFont typeface="Arial" panose="020B0604020202020204" pitchFamily="34" charset="0"/>
              <a:buNone/>
            </a:pPr>
            <a:r>
              <a:rPr lang="en-US" b="1" i="0" baseline="0" dirty="0" smtClean="0"/>
              <a:t>STPDL Workshops and PD:</a:t>
            </a:r>
          </a:p>
          <a:p>
            <a:pPr marL="171450" indent="-171450">
              <a:buFont typeface="Arial" panose="020B0604020202020204" pitchFamily="34" charset="0"/>
              <a:buChar char="•"/>
            </a:pPr>
            <a:r>
              <a:rPr lang="en-US" b="0" i="0" dirty="0" smtClean="0"/>
              <a:t>Will</a:t>
            </a:r>
            <a:r>
              <a:rPr lang="en-US" b="0" i="0" baseline="0" dirty="0" smtClean="0"/>
              <a:t> be looking for PD facilitators in the near future</a:t>
            </a:r>
          </a:p>
          <a:p>
            <a:pPr marL="171450" indent="-171450">
              <a:buFont typeface="Arial" panose="020B0604020202020204" pitchFamily="34" charset="0"/>
              <a:buChar char="•"/>
            </a:pPr>
            <a:r>
              <a:rPr lang="en-US" b="0" i="0" baseline="0" dirty="0" smtClean="0"/>
              <a:t>There will be a hiring process members will have to go through</a:t>
            </a:r>
          </a:p>
          <a:p>
            <a:pPr marL="171450" indent="-171450">
              <a:buFont typeface="Arial" panose="020B0604020202020204" pitchFamily="34" charset="0"/>
              <a:buChar char="•"/>
            </a:pPr>
            <a:r>
              <a:rPr lang="en-US" b="0" i="0" baseline="0" dirty="0" smtClean="0"/>
              <a:t>Amazing leadership opportunity for members </a:t>
            </a:r>
          </a:p>
          <a:p>
            <a:pPr marL="0" indent="0">
              <a:buFont typeface="Arial" panose="020B0604020202020204" pitchFamily="34" charset="0"/>
              <a:buNone/>
            </a:pPr>
            <a:r>
              <a:rPr lang="en-US" b="1" i="0" u="none" baseline="0" dirty="0" smtClean="0"/>
              <a:t>Mentor/Mentee Program:</a:t>
            </a:r>
          </a:p>
          <a:p>
            <a:pPr marL="171450" indent="-171450">
              <a:buFont typeface="Arial" panose="020B0604020202020204" pitchFamily="34" charset="0"/>
              <a:buChar char="•"/>
            </a:pPr>
            <a:r>
              <a:rPr lang="en-US" b="0" i="0" u="none" baseline="0" dirty="0" smtClean="0"/>
              <a:t>Leadership opportunity for our members</a:t>
            </a:r>
          </a:p>
          <a:p>
            <a:pPr marL="171450" indent="-171450">
              <a:buFont typeface="Arial" panose="020B0604020202020204" pitchFamily="34" charset="0"/>
              <a:buChar char="•"/>
            </a:pPr>
            <a:r>
              <a:rPr lang="en-US" b="0" i="0" u="none" baseline="0" dirty="0" smtClean="0"/>
              <a:t>Valuable resource for our new permanent TAs</a:t>
            </a:r>
          </a:p>
          <a:p>
            <a:pPr marL="171450" indent="-171450">
              <a:buFont typeface="Arial" panose="020B0604020202020204" pitchFamily="34" charset="0"/>
              <a:buChar char="•"/>
            </a:pPr>
            <a:r>
              <a:rPr lang="en-US" b="0" i="0" u="none" baseline="0" dirty="0" smtClean="0"/>
              <a:t>There hasn’t been any new hires for DECEs in the last two years, therefore the mentor/mentee program is not offered at this time</a:t>
            </a:r>
          </a:p>
          <a:p>
            <a:pPr marL="0" indent="0">
              <a:buFont typeface="Arial" panose="020B0604020202020204" pitchFamily="34" charset="0"/>
              <a:buNone/>
            </a:pPr>
            <a:r>
              <a:rPr lang="en-US" b="1" i="0" u="none" dirty="0" smtClean="0"/>
              <a:t>Dedicated</a:t>
            </a:r>
            <a:r>
              <a:rPr lang="en-US" b="1" i="0" u="none" baseline="0" dirty="0" smtClean="0"/>
              <a:t> Legal Counsel Firm: </a:t>
            </a:r>
          </a:p>
          <a:p>
            <a:pPr marL="171450" indent="-171450">
              <a:buFont typeface="Arial" panose="020B0604020202020204" pitchFamily="34" charset="0"/>
              <a:buChar char="•"/>
            </a:pPr>
            <a:r>
              <a:rPr lang="en-US" b="0" i="0" u="none" baseline="0" dirty="0" smtClean="0"/>
              <a:t>We have a dedicated legal counsel firm made up of several lawyers that we can readily access either via e-mail, phone or text</a:t>
            </a:r>
          </a:p>
          <a:p>
            <a:pPr marL="171450" indent="-171450">
              <a:buFont typeface="Arial" panose="020B0604020202020204" pitchFamily="34" charset="0"/>
              <a:buChar char="•"/>
            </a:pPr>
            <a:r>
              <a:rPr lang="en-US" b="0" i="0" u="none" baseline="0" dirty="0" smtClean="0"/>
              <a:t>Very reliable firm with many dedicated lawyers who specialize in different </a:t>
            </a:r>
            <a:r>
              <a:rPr lang="en-US" b="0" i="0" u="none" baseline="0" dirty="0" err="1" smtClean="0"/>
              <a:t>labour</a:t>
            </a:r>
            <a:r>
              <a:rPr lang="en-US" b="0" i="0" u="none" baseline="0" dirty="0" smtClean="0"/>
              <a:t> issues such as; WSIB and LTD appeals, E.I, general member issues, Pay Equity and Bargaining</a:t>
            </a:r>
          </a:p>
          <a:p>
            <a:pPr marL="0" indent="0">
              <a:buFont typeface="Arial" panose="020B0604020202020204" pitchFamily="34" charset="0"/>
              <a:buNone/>
            </a:pPr>
            <a:endParaRPr lang="en-US" b="0" i="0" u="none" baseline="0" dirty="0" smtClean="0"/>
          </a:p>
          <a:p>
            <a:pPr marL="171450" indent="-171450">
              <a:buFont typeface="Arial" panose="020B0604020202020204" pitchFamily="34" charset="0"/>
              <a:buChar char="•"/>
            </a:pPr>
            <a:endParaRPr lang="en-US" b="1" i="0" u="none" dirty="0"/>
          </a:p>
        </p:txBody>
      </p:sp>
      <p:sp>
        <p:nvSpPr>
          <p:cNvPr id="4" name="Slide Number Placeholder 3"/>
          <p:cNvSpPr>
            <a:spLocks noGrp="1"/>
          </p:cNvSpPr>
          <p:nvPr>
            <p:ph type="sldNum" sz="quarter" idx="10"/>
          </p:nvPr>
        </p:nvSpPr>
        <p:spPr/>
        <p:txBody>
          <a:bodyPr/>
          <a:lstStyle/>
          <a:p>
            <a:fld id="{B8BF0CE2-8DAF-48AC-9EC7-9A1D05126625}" type="slidenum">
              <a:rPr lang="en-US" smtClean="0"/>
              <a:t>7</a:t>
            </a:fld>
            <a:endParaRPr lang="en-US"/>
          </a:p>
        </p:txBody>
      </p:sp>
    </p:spTree>
    <p:extLst>
      <p:ext uri="{BB962C8B-B14F-4D97-AF65-F5344CB8AC3E}">
        <p14:creationId xmlns:p14="http://schemas.microsoft.com/office/powerpoint/2010/main" val="421828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Notes</a:t>
            </a:r>
            <a:r>
              <a:rPr lang="en-US" baseline="0" dirty="0" smtClean="0"/>
              <a:t> from meeting: </a:t>
            </a:r>
            <a:endParaRPr lang="en-US" b="1" dirty="0" smtClean="0"/>
          </a:p>
          <a:p>
            <a:r>
              <a:rPr lang="en-US" b="1" dirty="0" smtClean="0"/>
              <a:t>Provincial</a:t>
            </a:r>
            <a:r>
              <a:rPr lang="en-US" b="1" baseline="0" dirty="0" smtClean="0"/>
              <a:t> Committees:</a:t>
            </a:r>
          </a:p>
          <a:p>
            <a:pPr marL="171450" indent="-171450">
              <a:buFont typeface="Arial" panose="020B0604020202020204" pitchFamily="34" charset="0"/>
              <a:buChar char="•"/>
            </a:pPr>
            <a:r>
              <a:rPr lang="en-US" b="0" baseline="0" dirty="0" smtClean="0"/>
              <a:t>These are the Provincial committees the Executive currently sit on</a:t>
            </a:r>
          </a:p>
          <a:p>
            <a:pPr marL="171450" indent="-171450">
              <a:buFont typeface="Arial" panose="020B0604020202020204" pitchFamily="34" charset="0"/>
              <a:buChar char="•"/>
            </a:pPr>
            <a:r>
              <a:rPr lang="en-US" b="0" baseline="0" dirty="0" smtClean="0"/>
              <a:t>Some have been put on hold due to the Government changes. However, they are slowly rolling them back out</a:t>
            </a:r>
          </a:p>
          <a:p>
            <a:pPr marL="171450" indent="-171450">
              <a:buFont typeface="Arial" panose="020B0604020202020204" pitchFamily="34" charset="0"/>
              <a:buChar char="•"/>
            </a:pPr>
            <a:r>
              <a:rPr lang="en-US" b="0" baseline="0" dirty="0" smtClean="0"/>
              <a:t>OCEW is the bargaining counsel for 7 Union groups of which Hilary is Chair </a:t>
            </a:r>
          </a:p>
          <a:p>
            <a:pPr marL="171450" indent="-171450">
              <a:buFont typeface="Arial" panose="020B0604020202020204" pitchFamily="34" charset="0"/>
              <a:buChar char="•"/>
            </a:pPr>
            <a:r>
              <a:rPr lang="en-US" b="0" baseline="0" dirty="0" smtClean="0"/>
              <a:t>CEAO is made up of the four independent Unions in Ontario (Waterloo, </a:t>
            </a:r>
            <a:r>
              <a:rPr lang="en-US" b="0" baseline="0" dirty="0" err="1" smtClean="0"/>
              <a:t>Halton</a:t>
            </a:r>
            <a:r>
              <a:rPr lang="en-US" b="0" baseline="0" dirty="0" smtClean="0"/>
              <a:t>, </a:t>
            </a:r>
            <a:r>
              <a:rPr lang="en-US" b="0" baseline="0" dirty="0" err="1" smtClean="0"/>
              <a:t>Dufferin</a:t>
            </a:r>
            <a:r>
              <a:rPr lang="en-US" b="0" baseline="0" dirty="0" smtClean="0"/>
              <a:t> Peel and ERFP). We are the largest independent Union.</a:t>
            </a:r>
          </a:p>
          <a:p>
            <a:pPr marL="0" indent="0">
              <a:buFont typeface="Arial" panose="020B0604020202020204"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B8BF0CE2-8DAF-48AC-9EC7-9A1D05126625}" type="slidenum">
              <a:rPr lang="en-US" smtClean="0"/>
              <a:t>8</a:t>
            </a:fld>
            <a:endParaRPr lang="en-US"/>
          </a:p>
        </p:txBody>
      </p:sp>
    </p:spTree>
    <p:extLst>
      <p:ext uri="{BB962C8B-B14F-4D97-AF65-F5344CB8AC3E}">
        <p14:creationId xmlns:p14="http://schemas.microsoft.com/office/powerpoint/2010/main" val="164998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Notes</a:t>
            </a:r>
            <a:r>
              <a:rPr lang="en-US" baseline="0" dirty="0" smtClean="0"/>
              <a:t> from meeting: </a:t>
            </a:r>
            <a:endParaRPr lang="en-US" b="1" dirty="0" smtClean="0"/>
          </a:p>
          <a:p>
            <a:r>
              <a:rPr lang="en-US" b="1" dirty="0" smtClean="0"/>
              <a:t>Board</a:t>
            </a:r>
            <a:r>
              <a:rPr lang="en-US" b="1" baseline="0" dirty="0" smtClean="0"/>
              <a:t> Committees:</a:t>
            </a:r>
          </a:p>
          <a:p>
            <a:pPr marL="171450" indent="-171450">
              <a:buFont typeface="Arial" panose="020B0604020202020204" pitchFamily="34" charset="0"/>
              <a:buChar char="•"/>
            </a:pPr>
            <a:r>
              <a:rPr lang="en-US" b="0" baseline="0" dirty="0" smtClean="0"/>
              <a:t>Board committees that members of the Exec currently sit on</a:t>
            </a:r>
          </a:p>
          <a:p>
            <a:pPr marL="171450" indent="-171450">
              <a:buFont typeface="Arial" panose="020B0604020202020204" pitchFamily="34" charset="0"/>
              <a:buChar char="•"/>
            </a:pPr>
            <a:r>
              <a:rPr lang="en-US" b="0" baseline="0" dirty="0" smtClean="0"/>
              <a:t>Some of these committees meeting occur in the evening</a:t>
            </a: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B8BF0CE2-8DAF-48AC-9EC7-9A1D05126625}" type="slidenum">
              <a:rPr lang="en-US" smtClean="0"/>
              <a:t>9</a:t>
            </a:fld>
            <a:endParaRPr lang="en-US"/>
          </a:p>
        </p:txBody>
      </p:sp>
    </p:spTree>
    <p:extLst>
      <p:ext uri="{BB962C8B-B14F-4D97-AF65-F5344CB8AC3E}">
        <p14:creationId xmlns:p14="http://schemas.microsoft.com/office/powerpoint/2010/main" val="4160630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Notes</a:t>
            </a:r>
            <a:r>
              <a:rPr lang="en-US" baseline="0" dirty="0" smtClean="0"/>
              <a:t> from meeting: </a:t>
            </a:r>
            <a:endParaRPr lang="en-US" b="1" u="none" dirty="0" smtClean="0"/>
          </a:p>
          <a:p>
            <a:r>
              <a:rPr lang="en-US" b="1" u="none" dirty="0" smtClean="0"/>
              <a:t>Workplace Violence Reporting Form: </a:t>
            </a:r>
          </a:p>
          <a:p>
            <a:pPr marL="171450" indent="-171450">
              <a:buFont typeface="Arial" panose="020B0604020202020204" pitchFamily="34" charset="0"/>
              <a:buChar char="•"/>
            </a:pPr>
            <a:r>
              <a:rPr lang="en-US" b="0" u="none" dirty="0" smtClean="0"/>
              <a:t>Members</a:t>
            </a:r>
            <a:r>
              <a:rPr lang="en-US" b="0" u="none" baseline="0" dirty="0" smtClean="0"/>
              <a:t> inquired about reporting their own workplace violence incidents. ERFP accomplished this prior to the Provincial Working Group</a:t>
            </a:r>
          </a:p>
          <a:p>
            <a:pPr marL="171450" indent="-171450">
              <a:buFont typeface="Arial" panose="020B0604020202020204" pitchFamily="34" charset="0"/>
              <a:buChar char="•"/>
            </a:pPr>
            <a:r>
              <a:rPr lang="en-US" b="0" u="none" baseline="0" dirty="0" smtClean="0"/>
              <a:t>We are way ahead as this was approved with Peel before it was required by the Ministry</a:t>
            </a:r>
          </a:p>
          <a:p>
            <a:pPr marL="171450" indent="-171450">
              <a:buFont typeface="Arial" panose="020B0604020202020204" pitchFamily="34" charset="0"/>
              <a:buChar char="•"/>
            </a:pPr>
            <a:r>
              <a:rPr lang="en-US" b="0" u="none" baseline="0" dirty="0" smtClean="0"/>
              <a:t>The Workplace Violence Reporting form is currently in draft</a:t>
            </a:r>
          </a:p>
          <a:p>
            <a:pPr marL="171450" indent="-171450">
              <a:buFont typeface="Arial" panose="020B0604020202020204" pitchFamily="34" charset="0"/>
              <a:buChar char="•"/>
            </a:pPr>
            <a:r>
              <a:rPr lang="en-US" b="0" u="none" baseline="0" dirty="0" smtClean="0"/>
              <a:t>This is expected to officially roll out in May of 2019</a:t>
            </a:r>
          </a:p>
          <a:p>
            <a:pPr marL="0" indent="0">
              <a:buFont typeface="Arial" panose="020B0604020202020204" pitchFamily="34" charset="0"/>
              <a:buNone/>
            </a:pPr>
            <a:r>
              <a:rPr lang="en-US" b="1" u="none" baseline="0" dirty="0" smtClean="0"/>
              <a:t>Truncated Safety Plans:</a:t>
            </a:r>
          </a:p>
          <a:p>
            <a:pPr marL="171450" indent="-171450">
              <a:buFont typeface="Arial" panose="020B0604020202020204" pitchFamily="34" charset="0"/>
              <a:buChar char="•"/>
            </a:pPr>
            <a:r>
              <a:rPr lang="en-US" b="0" u="none" baseline="0" dirty="0" smtClean="0"/>
              <a:t>We have the right to as much information needed to keep ourselves safe</a:t>
            </a:r>
          </a:p>
          <a:p>
            <a:pPr marL="171450" indent="-171450">
              <a:buFont typeface="Arial" panose="020B0604020202020204" pitchFamily="34" charset="0"/>
              <a:buChar char="•"/>
            </a:pPr>
            <a:r>
              <a:rPr lang="en-US" b="0" u="none" baseline="0" dirty="0" smtClean="0"/>
              <a:t>Every school will have the same forms</a:t>
            </a:r>
          </a:p>
          <a:p>
            <a:pPr marL="171450" indent="-171450">
              <a:buFont typeface="Arial" panose="020B0604020202020204" pitchFamily="34" charset="0"/>
              <a:buChar char="•"/>
            </a:pPr>
            <a:r>
              <a:rPr lang="en-US" b="0" u="none" baseline="0" dirty="0" smtClean="0"/>
              <a:t>Safety supersedes confidentiality </a:t>
            </a:r>
          </a:p>
          <a:p>
            <a:pPr marL="0" indent="0">
              <a:buFont typeface="Arial" panose="020B0604020202020204" pitchFamily="34" charset="0"/>
              <a:buNone/>
            </a:pPr>
            <a:r>
              <a:rPr lang="en-US" b="1" u="none" baseline="0" dirty="0" smtClean="0"/>
              <a:t>SESS 17- Responding to students demonstrating aggressive </a:t>
            </a:r>
            <a:r>
              <a:rPr lang="en-US" b="1" u="none" baseline="0" dirty="0" err="1" smtClean="0"/>
              <a:t>behaviours</a:t>
            </a:r>
            <a:r>
              <a:rPr lang="en-US" b="1" u="none" baseline="0" dirty="0" smtClean="0"/>
              <a:t>: </a:t>
            </a:r>
          </a:p>
          <a:p>
            <a:pPr marL="171450" indent="-171450">
              <a:buFont typeface="Arial" panose="020B0604020202020204" pitchFamily="34" charset="0"/>
              <a:buChar char="•"/>
            </a:pPr>
            <a:r>
              <a:rPr lang="en-US" b="0" u="none" baseline="0" dirty="0" smtClean="0"/>
              <a:t>Currently working on re-writing this policy with Shawn Moynihan (Superintendent of Special Education) </a:t>
            </a:r>
            <a:endParaRPr lang="en-US" b="1" u="none" baseline="0" dirty="0" smtClean="0"/>
          </a:p>
          <a:p>
            <a:pPr marL="0" indent="0">
              <a:buFont typeface="Arial" panose="020B0604020202020204" pitchFamily="34" charset="0"/>
              <a:buNone/>
            </a:pPr>
            <a:r>
              <a:rPr lang="en-US" b="1" u="none" baseline="0" dirty="0" smtClean="0"/>
              <a:t>Wellness Steering Committee- Mental Health Hazards: </a:t>
            </a:r>
          </a:p>
          <a:p>
            <a:pPr marL="171450" indent="-171450">
              <a:buFont typeface="Arial" panose="020B0604020202020204" pitchFamily="34" charset="0"/>
              <a:buChar char="•"/>
            </a:pPr>
            <a:r>
              <a:rPr lang="en-US" b="0" u="none" baseline="0" dirty="0" smtClean="0"/>
              <a:t>Hazards to our personal mental health was the top issue that was brought forward by our members</a:t>
            </a:r>
          </a:p>
          <a:p>
            <a:pPr marL="171450" indent="-171450">
              <a:buFont typeface="Arial" panose="020B0604020202020204" pitchFamily="34" charset="0"/>
              <a:buChar char="•"/>
            </a:pPr>
            <a:r>
              <a:rPr lang="en-US" b="0" u="none" baseline="0" dirty="0" smtClean="0"/>
              <a:t>This is strictly for Peel employees</a:t>
            </a:r>
          </a:p>
          <a:p>
            <a:pPr marL="171450" indent="-171450">
              <a:buFont typeface="Arial" panose="020B0604020202020204" pitchFamily="34" charset="0"/>
              <a:buChar char="•"/>
            </a:pPr>
            <a:r>
              <a:rPr lang="en-US" b="0" u="none" baseline="0" dirty="0" smtClean="0"/>
              <a:t>This committee will be working on how to be proactive in eliminating the hazards affecting employee’s mental health</a:t>
            </a:r>
          </a:p>
          <a:p>
            <a:pPr marL="171450" indent="-171450">
              <a:buFont typeface="Arial" panose="020B0604020202020204" pitchFamily="34" charset="0"/>
              <a:buChar char="•"/>
            </a:pPr>
            <a:r>
              <a:rPr lang="en-US" b="0" u="none" baseline="0" dirty="0" smtClean="0"/>
              <a:t>There was a request to have two chairs on this committee, one on Board level and one from a Union</a:t>
            </a:r>
            <a:r>
              <a:rPr lang="en-US" b="0" u="none" baseline="0" dirty="0"/>
              <a:t> </a:t>
            </a:r>
            <a:r>
              <a:rPr lang="en-US" b="0" u="none" baseline="0" dirty="0" smtClean="0"/>
              <a:t>group</a:t>
            </a:r>
          </a:p>
          <a:p>
            <a:pPr marL="171450" indent="-171450">
              <a:buFont typeface="Arial" panose="020B0604020202020204" pitchFamily="34" charset="0"/>
              <a:buChar char="•"/>
            </a:pPr>
            <a:r>
              <a:rPr lang="en-US" b="0" u="none" baseline="0" dirty="0" smtClean="0"/>
              <a:t>Natacha </a:t>
            </a:r>
            <a:r>
              <a:rPr lang="en-US" b="0" u="none" baseline="0" dirty="0" err="1" smtClean="0"/>
              <a:t>Verdiel</a:t>
            </a:r>
            <a:r>
              <a:rPr lang="en-US" b="0" u="none" baseline="0" dirty="0" smtClean="0"/>
              <a:t> (ERFP 2</a:t>
            </a:r>
            <a:r>
              <a:rPr lang="en-US" b="0" u="none" baseline="30000" dirty="0" smtClean="0"/>
              <a:t>nd</a:t>
            </a:r>
            <a:r>
              <a:rPr lang="en-US" b="0" u="none" baseline="0" dirty="0" smtClean="0"/>
              <a:t> Vice President) was elected to be the Co-chair of this committee</a:t>
            </a:r>
          </a:p>
          <a:p>
            <a:pPr marL="0" indent="0">
              <a:buFont typeface="Arial" panose="020B0604020202020204" pitchFamily="34" charset="0"/>
              <a:buNone/>
            </a:pPr>
            <a:r>
              <a:rPr lang="en-US" b="1" u="none" baseline="0" dirty="0" smtClean="0"/>
              <a:t>PTSD – Legislative impact: </a:t>
            </a:r>
          </a:p>
          <a:p>
            <a:pPr marL="171450" indent="-171450">
              <a:buFont typeface="Arial" panose="020B0604020202020204" pitchFamily="34" charset="0"/>
              <a:buChar char="•"/>
            </a:pPr>
            <a:r>
              <a:rPr lang="en-US" b="0" u="none" baseline="0" dirty="0" smtClean="0"/>
              <a:t>WSIB claims approved for loss of earnings came into effect in January</a:t>
            </a:r>
          </a:p>
          <a:p>
            <a:pPr marL="171450" indent="-171450">
              <a:buFont typeface="Arial" panose="020B0604020202020204" pitchFamily="34" charset="0"/>
              <a:buChar char="•"/>
            </a:pPr>
            <a:r>
              <a:rPr lang="en-US" baseline="0" dirty="0" smtClean="0"/>
              <a:t>ERFP had 2 members apply and approved this year for WSIB claims for PTSD. </a:t>
            </a:r>
          </a:p>
          <a:p>
            <a:pPr marL="171450" indent="-171450">
              <a:buFont typeface="Arial" panose="020B0604020202020204" pitchFamily="34" charset="0"/>
              <a:buChar char="•"/>
            </a:pPr>
            <a:r>
              <a:rPr lang="en-US" baseline="0" dirty="0" smtClean="0"/>
              <a:t>This is the first time WSIB approved PTSD claims in Ontario. </a:t>
            </a:r>
          </a:p>
          <a:p>
            <a:pPr marL="171450" indent="-171450">
              <a:buFont typeface="Arial" panose="020B0604020202020204" pitchFamily="34" charset="0"/>
              <a:buChar char="•"/>
            </a:pPr>
            <a:r>
              <a:rPr lang="en-US" baseline="0" dirty="0" smtClean="0"/>
              <a:t>Less than 1% of PTSD WSIB claims are approved</a:t>
            </a:r>
          </a:p>
          <a:p>
            <a:pPr marL="0" indent="0">
              <a:buFont typeface="Arial" panose="020B0604020202020204" pitchFamily="34" charset="0"/>
              <a:buNone/>
            </a:pPr>
            <a:r>
              <a:rPr lang="en-US" b="1" u="none" baseline="0" dirty="0" smtClean="0"/>
              <a:t>Right to Refuse Work: </a:t>
            </a:r>
          </a:p>
          <a:p>
            <a:pPr marL="171450" indent="-171450">
              <a:buFont typeface="Arial" panose="020B0604020202020204" pitchFamily="34" charset="0"/>
              <a:buChar char="•"/>
            </a:pPr>
            <a:r>
              <a:rPr lang="en-US" b="0" u="none" baseline="0" dirty="0" smtClean="0"/>
              <a:t>Work refusals have doubled this year</a:t>
            </a:r>
          </a:p>
          <a:p>
            <a:pPr marL="171450" indent="-171450">
              <a:buFont typeface="Arial" panose="020B0604020202020204" pitchFamily="34" charset="0"/>
              <a:buChar char="•"/>
            </a:pPr>
            <a:r>
              <a:rPr lang="en-US" b="0" u="none" baseline="0" dirty="0" smtClean="0"/>
              <a:t>Although it appears to be a lot, it also tells us that we are doing something right</a:t>
            </a:r>
          </a:p>
          <a:p>
            <a:pPr marL="171450" indent="-171450">
              <a:buFont typeface="Arial" panose="020B0604020202020204" pitchFamily="34" charset="0"/>
              <a:buChar char="•"/>
            </a:pPr>
            <a:r>
              <a:rPr lang="en-US" b="0" u="none" baseline="0" dirty="0" smtClean="0"/>
              <a:t>Members are willing to stand up for themselves and know they have the right to be safe</a:t>
            </a:r>
          </a:p>
          <a:p>
            <a:pPr marL="171450" indent="-171450">
              <a:buFont typeface="Arial" panose="020B0604020202020204" pitchFamily="34" charset="0"/>
              <a:buChar char="•"/>
            </a:pPr>
            <a:r>
              <a:rPr lang="en-US" b="0" u="none" baseline="0" dirty="0" smtClean="0"/>
              <a:t>9 out of 10 times we can get the issue resolved before filing for a Step 2 Work Refusal </a:t>
            </a:r>
          </a:p>
          <a:p>
            <a:pPr marL="171450" indent="-171450">
              <a:buFont typeface="Arial" panose="020B0604020202020204" pitchFamily="34" charset="0"/>
              <a:buChar char="•"/>
            </a:pPr>
            <a:endParaRPr lang="en-US" b="0" u="none" baseline="0" dirty="0" smtClean="0"/>
          </a:p>
        </p:txBody>
      </p:sp>
      <p:sp>
        <p:nvSpPr>
          <p:cNvPr id="4" name="Slide Number Placeholder 3"/>
          <p:cNvSpPr>
            <a:spLocks noGrp="1"/>
          </p:cNvSpPr>
          <p:nvPr>
            <p:ph type="sldNum" sz="quarter" idx="10"/>
          </p:nvPr>
        </p:nvSpPr>
        <p:spPr/>
        <p:txBody>
          <a:bodyPr/>
          <a:lstStyle/>
          <a:p>
            <a:fld id="{B8BF0CE2-8DAF-48AC-9EC7-9A1D05126625}" type="slidenum">
              <a:rPr lang="en-US" smtClean="0"/>
              <a:t>10</a:t>
            </a:fld>
            <a:endParaRPr lang="en-US"/>
          </a:p>
        </p:txBody>
      </p:sp>
    </p:spTree>
    <p:extLst>
      <p:ext uri="{BB962C8B-B14F-4D97-AF65-F5344CB8AC3E}">
        <p14:creationId xmlns:p14="http://schemas.microsoft.com/office/powerpoint/2010/main" val="1287156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BF0CE2-8DAF-48AC-9EC7-9A1D05126625}" type="slidenum">
              <a:rPr lang="en-US" smtClean="0"/>
              <a:t>11</a:t>
            </a:fld>
            <a:endParaRPr lang="en-US"/>
          </a:p>
        </p:txBody>
      </p:sp>
    </p:spTree>
    <p:extLst>
      <p:ext uri="{BB962C8B-B14F-4D97-AF65-F5344CB8AC3E}">
        <p14:creationId xmlns:p14="http://schemas.microsoft.com/office/powerpoint/2010/main" val="3772657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8BF0CE2-8DAF-48AC-9EC7-9A1D05126625}" type="slidenum">
              <a:rPr lang="en-US" smtClean="0"/>
              <a:t>12</a:t>
            </a:fld>
            <a:endParaRPr lang="en-US"/>
          </a:p>
        </p:txBody>
      </p:sp>
    </p:spTree>
    <p:extLst>
      <p:ext uri="{BB962C8B-B14F-4D97-AF65-F5344CB8AC3E}">
        <p14:creationId xmlns:p14="http://schemas.microsoft.com/office/powerpoint/2010/main" val="3070165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ERFP SPECIAL INFORMATION MEETING</a:t>
            </a:r>
            <a:endParaRPr lang="en-US" dirty="0"/>
          </a:p>
        </p:txBody>
      </p:sp>
    </p:spTree>
    <p:extLst>
      <p:ext uri="{BB962C8B-B14F-4D97-AF65-F5344CB8AC3E}">
        <p14:creationId xmlns:p14="http://schemas.microsoft.com/office/powerpoint/2010/main" val="673027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and Safety Update</a:t>
            </a:r>
            <a:endParaRPr lang="en-US" dirty="0"/>
          </a:p>
        </p:txBody>
      </p:sp>
      <p:sp>
        <p:nvSpPr>
          <p:cNvPr id="3" name="Content Placeholder 2"/>
          <p:cNvSpPr>
            <a:spLocks noGrp="1"/>
          </p:cNvSpPr>
          <p:nvPr>
            <p:ph idx="1"/>
          </p:nvPr>
        </p:nvSpPr>
        <p:spPr>
          <a:xfrm>
            <a:off x="677334" y="1680754"/>
            <a:ext cx="8596668" cy="4434749"/>
          </a:xfrm>
        </p:spPr>
        <p:txBody>
          <a:bodyPr/>
          <a:lstStyle/>
          <a:p>
            <a:r>
              <a:rPr lang="en-US" sz="2200" dirty="0" smtClean="0"/>
              <a:t>Workplace Violence Reporting Form</a:t>
            </a:r>
          </a:p>
          <a:p>
            <a:r>
              <a:rPr lang="en-US" sz="2200" dirty="0" smtClean="0"/>
              <a:t>Truncated safety plans – Notice of risk of injury </a:t>
            </a:r>
          </a:p>
          <a:p>
            <a:r>
              <a:rPr lang="en-US" sz="2200" dirty="0" smtClean="0"/>
              <a:t>SESS 17- Responding to students demonstrating aggressive </a:t>
            </a:r>
            <a:r>
              <a:rPr lang="en-US" sz="2200" dirty="0" err="1" smtClean="0"/>
              <a:t>behaviours</a:t>
            </a:r>
            <a:r>
              <a:rPr lang="en-US" sz="2200" dirty="0" smtClean="0"/>
              <a:t> </a:t>
            </a:r>
          </a:p>
          <a:p>
            <a:r>
              <a:rPr lang="en-US" sz="2200" dirty="0" smtClean="0"/>
              <a:t>Wellness Steering Committee – Mental Health hazards </a:t>
            </a:r>
          </a:p>
          <a:p>
            <a:r>
              <a:rPr lang="en-US" sz="2200" dirty="0" smtClean="0"/>
              <a:t>PTSD – Legislative impact </a:t>
            </a:r>
          </a:p>
          <a:p>
            <a:r>
              <a:rPr lang="en-US" sz="2200" dirty="0" smtClean="0"/>
              <a:t>Right To Refuse Work  </a:t>
            </a:r>
          </a:p>
          <a:p>
            <a:endParaRPr lang="en-US" dirty="0" smtClean="0"/>
          </a:p>
          <a:p>
            <a:endParaRPr lang="en-US" dirty="0"/>
          </a:p>
        </p:txBody>
      </p:sp>
    </p:spTree>
    <p:extLst>
      <p:ext uri="{BB962C8B-B14F-4D97-AF65-F5344CB8AC3E}">
        <p14:creationId xmlns:p14="http://schemas.microsoft.com/office/powerpoint/2010/main" val="3113969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 of Pay</a:t>
            </a:r>
            <a:endParaRPr lang="en-US" dirty="0"/>
          </a:p>
        </p:txBody>
      </p:sp>
      <p:sp>
        <p:nvSpPr>
          <p:cNvPr id="3" name="Content Placeholder 2"/>
          <p:cNvSpPr>
            <a:spLocks noGrp="1"/>
          </p:cNvSpPr>
          <p:nvPr>
            <p:ph idx="1"/>
          </p:nvPr>
        </p:nvSpPr>
        <p:spPr>
          <a:xfrm>
            <a:off x="677334" y="1497875"/>
            <a:ext cx="8596668" cy="4543488"/>
          </a:xfrm>
        </p:spPr>
        <p:txBody>
          <a:bodyPr/>
          <a:lstStyle/>
          <a:p>
            <a:r>
              <a:rPr lang="en-US" dirty="0" smtClean="0"/>
              <a:t>Highest DECE pay rate in Ontario </a:t>
            </a:r>
          </a:p>
          <a:p>
            <a:r>
              <a:rPr lang="en-US" dirty="0" smtClean="0"/>
              <a:t>TA in the top 5 rates of pay</a:t>
            </a:r>
            <a:r>
              <a:rPr lang="en-US" dirty="0"/>
              <a:t> </a:t>
            </a:r>
            <a:r>
              <a:rPr lang="en-US" dirty="0" smtClean="0"/>
              <a:t>in Ontario </a:t>
            </a:r>
          </a:p>
          <a:p>
            <a:r>
              <a:rPr lang="en-US" dirty="0" smtClean="0"/>
              <a:t>Pay Committee to review method of payment</a:t>
            </a:r>
          </a:p>
          <a:p>
            <a:r>
              <a:rPr lang="en-US" dirty="0" smtClean="0"/>
              <a:t>Lowest Union Dues in Ontario (1.2%- NO Levy)   </a:t>
            </a:r>
          </a:p>
        </p:txBody>
      </p:sp>
      <p:graphicFrame>
        <p:nvGraphicFramePr>
          <p:cNvPr id="6" name="Chart 5"/>
          <p:cNvGraphicFramePr>
            <a:graphicFrameLocks/>
          </p:cNvGraphicFramePr>
          <p:nvPr>
            <p:extLst>
              <p:ext uri="{D42A27DB-BD31-4B8C-83A1-F6EECF244321}">
                <p14:modId xmlns:p14="http://schemas.microsoft.com/office/powerpoint/2010/main" val="3988004800"/>
              </p:ext>
            </p:extLst>
          </p:nvPr>
        </p:nvGraphicFramePr>
        <p:xfrm>
          <a:off x="695405" y="3262343"/>
          <a:ext cx="8560525" cy="30034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782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89180" cy="1320800"/>
          </a:xfrm>
        </p:spPr>
        <p:txBody>
          <a:bodyPr/>
          <a:lstStyle/>
          <a:p>
            <a:r>
              <a:rPr lang="en-US" dirty="0" smtClean="0"/>
              <a:t>Educational Assistants as of February 2019</a:t>
            </a:r>
            <a:endParaRPr lang="en-US" dirty="0"/>
          </a:p>
        </p:txBody>
      </p:sp>
      <p:pic>
        <p:nvPicPr>
          <p:cNvPr id="4" name="Content Placeholder 3"/>
          <p:cNvPicPr>
            <a:picLocks noGrp="1" noChangeAspect="1"/>
          </p:cNvPicPr>
          <p:nvPr>
            <p:ph idx="1"/>
          </p:nvPr>
        </p:nvPicPr>
        <p:blipFill>
          <a:blip r:embed="rId3"/>
          <a:stretch>
            <a:fillRect/>
          </a:stretch>
        </p:blipFill>
        <p:spPr>
          <a:xfrm>
            <a:off x="731601" y="1418045"/>
            <a:ext cx="8880646" cy="4581735"/>
          </a:xfrm>
          <a:prstGeom prst="rect">
            <a:avLst/>
          </a:prstGeom>
        </p:spPr>
      </p:pic>
    </p:spTree>
    <p:extLst>
      <p:ext uri="{BB962C8B-B14F-4D97-AF65-F5344CB8AC3E}">
        <p14:creationId xmlns:p14="http://schemas.microsoft.com/office/powerpoint/2010/main" val="3277732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19" y="87085"/>
            <a:ext cx="8596668" cy="705394"/>
          </a:xfrm>
        </p:spPr>
        <p:txBody>
          <a:bodyPr>
            <a:normAutofit fontScale="90000"/>
          </a:bodyPr>
          <a:lstStyle/>
          <a:p>
            <a:r>
              <a:rPr lang="en-US" dirty="0" smtClean="0"/>
              <a:t>Rates of Pay </a:t>
            </a:r>
            <a:br>
              <a:rPr lang="en-US" dirty="0" smtClean="0"/>
            </a:br>
            <a:endParaRPr lang="en-US" dirty="0"/>
          </a:p>
        </p:txBody>
      </p:sp>
      <p:pic>
        <p:nvPicPr>
          <p:cNvPr id="7" name="Picture 6"/>
          <p:cNvPicPr>
            <a:picLocks noChangeAspect="1"/>
          </p:cNvPicPr>
          <p:nvPr/>
        </p:nvPicPr>
        <p:blipFill>
          <a:blip r:embed="rId3"/>
          <a:stretch>
            <a:fillRect/>
          </a:stretch>
        </p:blipFill>
        <p:spPr>
          <a:xfrm>
            <a:off x="283681" y="627016"/>
            <a:ext cx="8882743" cy="6230984"/>
          </a:xfrm>
          <a:prstGeom prst="rect">
            <a:avLst/>
          </a:prstGeom>
        </p:spPr>
      </p:pic>
    </p:spTree>
    <p:extLst>
      <p:ext uri="{BB962C8B-B14F-4D97-AF65-F5344CB8AC3E}">
        <p14:creationId xmlns:p14="http://schemas.microsoft.com/office/powerpoint/2010/main" val="3484392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Equity Update</a:t>
            </a:r>
            <a:endParaRPr lang="en-US" dirty="0"/>
          </a:p>
        </p:txBody>
      </p:sp>
      <p:pic>
        <p:nvPicPr>
          <p:cNvPr id="5" name="Content Placeholder 4"/>
          <p:cNvPicPr>
            <a:picLocks noGrp="1" noChangeAspect="1"/>
          </p:cNvPicPr>
          <p:nvPr>
            <p:ph idx="1"/>
          </p:nvPr>
        </p:nvPicPr>
        <p:blipFill>
          <a:blip r:embed="rId3"/>
          <a:stretch>
            <a:fillRect/>
          </a:stretch>
        </p:blipFill>
        <p:spPr>
          <a:xfrm>
            <a:off x="1945080" y="2342607"/>
            <a:ext cx="6655503" cy="2211976"/>
          </a:xfrm>
          <a:prstGeom prst="rect">
            <a:avLst/>
          </a:prstGeom>
        </p:spPr>
      </p:pic>
    </p:spTree>
    <p:extLst>
      <p:ext uri="{BB962C8B-B14F-4D97-AF65-F5344CB8AC3E}">
        <p14:creationId xmlns:p14="http://schemas.microsoft.com/office/powerpoint/2010/main" val="280597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41" y="2965660"/>
            <a:ext cx="10772502" cy="1015663"/>
          </a:xfrm>
          <a:prstGeom prst="rect">
            <a:avLst/>
          </a:prstGeom>
        </p:spPr>
        <p:txBody>
          <a:bodyPr wrap="square">
            <a:spAutoFit/>
          </a:bodyPr>
          <a:lstStyle/>
          <a:p>
            <a:r>
              <a:rPr lang="en-US" sz="6000" dirty="0"/>
              <a:t>Question and Answer Period</a:t>
            </a:r>
          </a:p>
        </p:txBody>
      </p:sp>
    </p:spTree>
    <p:extLst>
      <p:ext uri="{BB962C8B-B14F-4D97-AF65-F5344CB8AC3E}">
        <p14:creationId xmlns:p14="http://schemas.microsoft.com/office/powerpoint/2010/main" val="2138950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46" y="2142308"/>
            <a:ext cx="9588137" cy="2278742"/>
          </a:xfrm>
        </p:spPr>
        <p:txBody>
          <a:bodyPr>
            <a:normAutofit fontScale="90000"/>
          </a:bodyPr>
          <a:lstStyle/>
          <a:p>
            <a:pPr algn="ctr"/>
            <a:r>
              <a:rPr lang="en-CA" sz="4400" dirty="0">
                <a:solidFill>
                  <a:schemeClr val="tx1"/>
                </a:solidFill>
                <a:latin typeface="Calibri" panose="020F0502020204030204" pitchFamily="34" charset="0"/>
                <a:cs typeface="Arial" panose="020B0604020202020204" pitchFamily="34" charset="0"/>
              </a:rPr>
              <a:t>We would like to acknowledge that we are on the traditional territory of the Mississauga’s of the New Credit First Nation. </a:t>
            </a:r>
            <a:r>
              <a:rPr lang="en-CA" dirty="0">
                <a:latin typeface="Arial" panose="020B0604020202020204" pitchFamily="34" charset="0"/>
                <a:cs typeface="Arial" panose="020B0604020202020204" pitchFamily="34" charset="0"/>
              </a:rPr>
              <a:t/>
            </a:r>
            <a:br>
              <a:rPr lang="en-CA" dirty="0">
                <a:latin typeface="Arial" panose="020B0604020202020204" pitchFamily="34" charset="0"/>
                <a:cs typeface="Arial" panose="020B0604020202020204" pitchFamily="34" charset="0"/>
              </a:rPr>
            </a:br>
            <a:endParaRPr lang="en-CA" dirty="0"/>
          </a:p>
        </p:txBody>
      </p:sp>
    </p:spTree>
    <p:extLst>
      <p:ext uri="{BB962C8B-B14F-4D97-AF65-F5344CB8AC3E}">
        <p14:creationId xmlns:p14="http://schemas.microsoft.com/office/powerpoint/2010/main" val="4004029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t>
            </a:r>
            <a:endParaRPr lang="en-US" dirty="0"/>
          </a:p>
        </p:txBody>
      </p:sp>
      <p:sp>
        <p:nvSpPr>
          <p:cNvPr id="3" name="Content Placeholder 2"/>
          <p:cNvSpPr>
            <a:spLocks noGrp="1"/>
          </p:cNvSpPr>
          <p:nvPr>
            <p:ph idx="1"/>
          </p:nvPr>
        </p:nvSpPr>
        <p:spPr>
          <a:xfrm>
            <a:off x="677334" y="1270000"/>
            <a:ext cx="8596668" cy="4386733"/>
          </a:xfrm>
        </p:spPr>
        <p:txBody>
          <a:bodyPr>
            <a:normAutofit/>
          </a:bodyPr>
          <a:lstStyle/>
          <a:p>
            <a:pPr marL="0" indent="0" algn="ctr">
              <a:buNone/>
            </a:pPr>
            <a:r>
              <a:rPr lang="en-US" sz="2000" dirty="0" smtClean="0"/>
              <a:t>Hilary Campbell – ERFP President</a:t>
            </a:r>
          </a:p>
          <a:p>
            <a:pPr marL="0" indent="0" algn="ctr">
              <a:buNone/>
            </a:pPr>
            <a:r>
              <a:rPr lang="en-US" sz="2000" dirty="0" smtClean="0"/>
              <a:t>Laura Smith – ERFP Acting 1</a:t>
            </a:r>
            <a:r>
              <a:rPr lang="en-US" sz="2000" baseline="30000" dirty="0" smtClean="0"/>
              <a:t>st</a:t>
            </a:r>
            <a:r>
              <a:rPr lang="en-US" sz="2000" dirty="0" smtClean="0"/>
              <a:t> Vice President</a:t>
            </a:r>
          </a:p>
          <a:p>
            <a:pPr marL="0" indent="0" algn="ctr">
              <a:buNone/>
            </a:pPr>
            <a:r>
              <a:rPr lang="en-US" sz="2000" dirty="0" smtClean="0"/>
              <a:t>Natacha </a:t>
            </a:r>
            <a:r>
              <a:rPr lang="en-US" sz="2000" dirty="0" err="1" smtClean="0"/>
              <a:t>Verdiel</a:t>
            </a:r>
            <a:r>
              <a:rPr lang="en-US" sz="2000" dirty="0" smtClean="0"/>
              <a:t> – ERFP 2</a:t>
            </a:r>
            <a:r>
              <a:rPr lang="en-US" sz="2000" baseline="30000" dirty="0" smtClean="0"/>
              <a:t>nd</a:t>
            </a:r>
            <a:r>
              <a:rPr lang="en-US" sz="2000" dirty="0" smtClean="0"/>
              <a:t> Vice President</a:t>
            </a:r>
          </a:p>
          <a:p>
            <a:pPr marL="0" indent="0" algn="ctr">
              <a:buNone/>
            </a:pPr>
            <a:r>
              <a:rPr lang="en-US" sz="2000" dirty="0" smtClean="0"/>
              <a:t>Kim Liddle – ERFP Treasurer </a:t>
            </a:r>
          </a:p>
          <a:p>
            <a:pPr marL="0" indent="0" algn="ctr">
              <a:buNone/>
            </a:pPr>
            <a:r>
              <a:rPr lang="en-US" sz="2000" dirty="0" err="1" smtClean="0"/>
              <a:t>Marwa</a:t>
            </a:r>
            <a:r>
              <a:rPr lang="en-US" sz="2000" dirty="0" smtClean="0"/>
              <a:t> </a:t>
            </a:r>
            <a:r>
              <a:rPr lang="en-US" sz="2000" dirty="0" err="1" smtClean="0"/>
              <a:t>Attia</a:t>
            </a:r>
            <a:r>
              <a:rPr lang="en-US" sz="2000" dirty="0" smtClean="0"/>
              <a:t> – ERFP Acting Secretary </a:t>
            </a:r>
          </a:p>
          <a:p>
            <a:pPr marL="0" indent="0" algn="ctr">
              <a:buNone/>
            </a:pPr>
            <a:endParaRPr lang="en-US" sz="2000" dirty="0"/>
          </a:p>
          <a:p>
            <a:pPr marL="0" indent="0" algn="ctr">
              <a:buNone/>
            </a:pPr>
            <a:r>
              <a:rPr lang="en-US" sz="2000" u="sng" dirty="0" smtClean="0"/>
              <a:t>Guests: </a:t>
            </a:r>
          </a:p>
          <a:p>
            <a:pPr marL="0" indent="0" algn="ctr">
              <a:buNone/>
            </a:pPr>
            <a:r>
              <a:rPr lang="en-US" sz="2000" dirty="0" smtClean="0"/>
              <a:t>	Don </a:t>
            </a:r>
            <a:r>
              <a:rPr lang="en-US" sz="2000" dirty="0" err="1" smtClean="0"/>
              <a:t>Eady</a:t>
            </a:r>
            <a:r>
              <a:rPr lang="en-US" sz="2000" dirty="0" smtClean="0"/>
              <a:t> – Lawyer </a:t>
            </a:r>
            <a:r>
              <a:rPr lang="en-US" sz="2000" i="1" dirty="0" smtClean="0"/>
              <a:t>(</a:t>
            </a:r>
            <a:r>
              <a:rPr lang="en-CA" sz="2000" i="1" dirty="0" err="1"/>
              <a:t>Paliare</a:t>
            </a:r>
            <a:r>
              <a:rPr lang="en-CA" sz="2000" i="1" dirty="0"/>
              <a:t> Roland Rosenberg Rothstein </a:t>
            </a:r>
            <a:r>
              <a:rPr lang="en-CA" sz="2000" i="1" dirty="0" smtClean="0"/>
              <a:t>LLP)</a:t>
            </a:r>
            <a:endParaRPr lang="en-CA" sz="2000" i="1" dirty="0"/>
          </a:p>
          <a:p>
            <a:pPr marL="0" indent="0" algn="ctr">
              <a:buNone/>
            </a:pPr>
            <a:r>
              <a:rPr lang="en-CA" sz="2000" dirty="0" smtClean="0"/>
              <a:t>April Bello – Acclaimed ERFP 1</a:t>
            </a:r>
            <a:r>
              <a:rPr lang="en-CA" sz="2000" baseline="30000" dirty="0" smtClean="0"/>
              <a:t>st</a:t>
            </a:r>
            <a:r>
              <a:rPr lang="en-CA" sz="2000" dirty="0" smtClean="0"/>
              <a:t> Vice President- Commencing in July</a:t>
            </a:r>
          </a:p>
          <a:p>
            <a:pPr marL="0" indent="0" algn="ctr">
              <a:buNone/>
            </a:pPr>
            <a:r>
              <a:rPr lang="en-CA" sz="2000" dirty="0" smtClean="0"/>
              <a:t>Kathleen House – Acclaimed ERFP Secretary - </a:t>
            </a:r>
            <a:r>
              <a:rPr lang="en-CA" sz="2000" dirty="0"/>
              <a:t>Commencing in July</a:t>
            </a:r>
          </a:p>
          <a:p>
            <a:pPr marL="0" indent="0" algn="ctr">
              <a:buNone/>
            </a:pPr>
            <a:endParaRPr lang="en-CA" sz="2000" dirty="0"/>
          </a:p>
          <a:p>
            <a:pPr marL="0" indent="0">
              <a:buNone/>
            </a:pPr>
            <a:endParaRPr lang="en-US" i="1" dirty="0"/>
          </a:p>
        </p:txBody>
      </p:sp>
    </p:spTree>
    <p:extLst>
      <p:ext uri="{BB962C8B-B14F-4D97-AF65-F5344CB8AC3E}">
        <p14:creationId xmlns:p14="http://schemas.microsoft.com/office/powerpoint/2010/main" val="409400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15" y="572021"/>
            <a:ext cx="9381996" cy="1588567"/>
          </a:xfrm>
        </p:spPr>
        <p:txBody>
          <a:bodyPr>
            <a:normAutofit fontScale="90000"/>
          </a:bodyPr>
          <a:lstStyle/>
          <a:p>
            <a:pPr algn="ctr"/>
            <a:r>
              <a:rPr lang="en-US" dirty="0" smtClean="0"/>
              <a:t>Announcement:</a:t>
            </a:r>
            <a:br>
              <a:rPr lang="en-US" dirty="0" smtClean="0"/>
            </a:br>
            <a:r>
              <a:rPr lang="en-US" dirty="0" smtClean="0"/>
              <a:t> </a:t>
            </a:r>
            <a:r>
              <a:rPr lang="en-US" sz="3300" b="1" cap="small" dirty="0" smtClean="0">
                <a:solidFill>
                  <a:schemeClr val="tx1"/>
                </a:solidFill>
              </a:rPr>
              <a:t>Petition to the Peel District School Board –</a:t>
            </a:r>
            <a:br>
              <a:rPr lang="en-US" sz="3300" b="1" cap="small" dirty="0" smtClean="0">
                <a:solidFill>
                  <a:schemeClr val="tx1"/>
                </a:solidFill>
              </a:rPr>
            </a:br>
            <a:r>
              <a:rPr lang="en-US" sz="3300" b="1" cap="small" dirty="0" smtClean="0">
                <a:solidFill>
                  <a:schemeClr val="tx1"/>
                </a:solidFill>
              </a:rPr>
              <a:t> Board of Trustees </a:t>
            </a:r>
            <a:br>
              <a:rPr lang="en-US" sz="3300" b="1" cap="small" dirty="0" smtClean="0">
                <a:solidFill>
                  <a:schemeClr val="tx1"/>
                </a:solidFill>
              </a:rPr>
            </a:br>
            <a:endParaRPr lang="en-US" sz="3300" b="1" cap="small"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Trustee Robert Crocker put forward a motion at the </a:t>
            </a:r>
            <a:r>
              <a:rPr lang="en-CA" dirty="0"/>
              <a:t> Regular Meeting of the Board on Tuesday, February 26, 2019: Be it resolved that Peel District School Board revise Policy 39 – Transportation, Clause 6, with the addition of: “When all buses are cancelled due to inclement weather, all PDSB schools and offices will be closed. When buses are cancelled in some areas due to inclement weather, PDSB schools and offices in those areas will be closed.” </a:t>
            </a:r>
            <a:endParaRPr lang="en-CA" dirty="0" smtClean="0"/>
          </a:p>
          <a:p>
            <a:r>
              <a:rPr lang="en-CA" dirty="0" smtClean="0"/>
              <a:t>Members </a:t>
            </a:r>
            <a:r>
              <a:rPr lang="en-CA" dirty="0"/>
              <a:t>of the PETL, OSSTF D19, CUPE </a:t>
            </a:r>
            <a:r>
              <a:rPr lang="en-CA" dirty="0" smtClean="0"/>
              <a:t>2544, ERFP </a:t>
            </a:r>
            <a:r>
              <a:rPr lang="en-CA" dirty="0"/>
              <a:t>and CUPE 1628, express </a:t>
            </a:r>
            <a:r>
              <a:rPr lang="en-CA" dirty="0" smtClean="0"/>
              <a:t>their </a:t>
            </a:r>
            <a:r>
              <a:rPr lang="en-CA" dirty="0"/>
              <a:t>support for Trustee Crocker’s motion </a:t>
            </a:r>
            <a:endParaRPr lang="en-US" dirty="0" smtClean="0"/>
          </a:p>
          <a:p>
            <a:r>
              <a:rPr lang="en-US" dirty="0"/>
              <a:t>Stewards and members were given a petition to take back to their school regarding buss cancellations and school closures for inclement weather. </a:t>
            </a:r>
            <a:endParaRPr lang="en-US" dirty="0" smtClean="0"/>
          </a:p>
          <a:p>
            <a:r>
              <a:rPr lang="en-US" dirty="0" smtClean="0"/>
              <a:t>Members/Stewards are advised to return the petition form to the ERFP office no later than March 22</a:t>
            </a:r>
            <a:r>
              <a:rPr lang="en-US" baseline="30000" dirty="0" smtClean="0"/>
              <a:t>nd</a:t>
            </a:r>
            <a:r>
              <a:rPr lang="en-US" dirty="0" smtClean="0"/>
              <a:t>, 2019. </a:t>
            </a:r>
          </a:p>
          <a:p>
            <a:r>
              <a:rPr lang="en-US" dirty="0" smtClean="0"/>
              <a:t>Petition form is available on our website under “Forms and Links” </a:t>
            </a:r>
            <a:endParaRPr lang="en-US" dirty="0"/>
          </a:p>
          <a:p>
            <a:endParaRPr lang="en-US" dirty="0"/>
          </a:p>
        </p:txBody>
      </p:sp>
    </p:spTree>
    <p:extLst>
      <p:ext uri="{BB962C8B-B14F-4D97-AF65-F5344CB8AC3E}">
        <p14:creationId xmlns:p14="http://schemas.microsoft.com/office/powerpoint/2010/main" val="249159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431" y="235130"/>
            <a:ext cx="8596668" cy="635726"/>
          </a:xfrm>
        </p:spPr>
        <p:txBody>
          <a:bodyPr>
            <a:normAutofit fontScale="90000"/>
          </a:bodyPr>
          <a:lstStyle/>
          <a:p>
            <a:r>
              <a:rPr lang="en-US" dirty="0" smtClean="0"/>
              <a:t>ERFP Accomplishments </a:t>
            </a:r>
            <a:endParaRPr lang="en-US" dirty="0"/>
          </a:p>
        </p:txBody>
      </p:sp>
      <p:sp>
        <p:nvSpPr>
          <p:cNvPr id="3" name="Content Placeholder 2"/>
          <p:cNvSpPr>
            <a:spLocks noGrp="1"/>
          </p:cNvSpPr>
          <p:nvPr>
            <p:ph idx="1"/>
          </p:nvPr>
        </p:nvSpPr>
        <p:spPr>
          <a:xfrm>
            <a:off x="611431" y="739036"/>
            <a:ext cx="8596668" cy="5887231"/>
          </a:xfrm>
        </p:spPr>
        <p:txBody>
          <a:bodyPr>
            <a:normAutofit fontScale="25000" lnSpcReduction="20000"/>
          </a:bodyPr>
          <a:lstStyle/>
          <a:p>
            <a:r>
              <a:rPr lang="en-CA" sz="6800" dirty="0" smtClean="0"/>
              <a:t>Transition </a:t>
            </a:r>
            <a:r>
              <a:rPr lang="en-CA" sz="6800" dirty="0"/>
              <a:t>Team and IS </a:t>
            </a:r>
            <a:r>
              <a:rPr lang="en-CA" sz="6800" dirty="0" smtClean="0"/>
              <a:t>job </a:t>
            </a:r>
            <a:r>
              <a:rPr lang="en-CA" sz="6800" dirty="0"/>
              <a:t>r</a:t>
            </a:r>
            <a:r>
              <a:rPr lang="en-CA" sz="6800" dirty="0" smtClean="0"/>
              <a:t>eview - Level </a:t>
            </a:r>
            <a:r>
              <a:rPr lang="en-CA" sz="6800" dirty="0"/>
              <a:t>5</a:t>
            </a:r>
            <a:endParaRPr lang="en-US" sz="6800" dirty="0"/>
          </a:p>
          <a:p>
            <a:pPr lvl="0"/>
            <a:r>
              <a:rPr lang="en-CA" sz="6800" dirty="0"/>
              <a:t>DECE </a:t>
            </a:r>
            <a:r>
              <a:rPr lang="en-CA" sz="6800" dirty="0" smtClean="0"/>
              <a:t>job </a:t>
            </a:r>
            <a:r>
              <a:rPr lang="en-CA" sz="6800" dirty="0"/>
              <a:t>d</a:t>
            </a:r>
            <a:r>
              <a:rPr lang="en-CA" sz="6800" dirty="0" smtClean="0"/>
              <a:t>escription completed - Level 4</a:t>
            </a:r>
          </a:p>
          <a:p>
            <a:pPr lvl="0"/>
            <a:r>
              <a:rPr lang="en-CA" sz="6800" dirty="0" smtClean="0"/>
              <a:t>4% pay </a:t>
            </a:r>
            <a:r>
              <a:rPr lang="en-CA" sz="6800" dirty="0"/>
              <a:t>r</a:t>
            </a:r>
            <a:r>
              <a:rPr lang="en-CA" sz="6800" dirty="0" smtClean="0"/>
              <a:t>aise in the last 2 years</a:t>
            </a:r>
          </a:p>
          <a:p>
            <a:r>
              <a:rPr lang="en-CA" sz="6800" dirty="0"/>
              <a:t>Job </a:t>
            </a:r>
            <a:r>
              <a:rPr lang="en-CA" sz="6800" dirty="0" smtClean="0"/>
              <a:t>reviews </a:t>
            </a:r>
            <a:r>
              <a:rPr lang="en-CA" sz="6800" dirty="0"/>
              <a:t>in </a:t>
            </a:r>
            <a:r>
              <a:rPr lang="en-CA" sz="6800" dirty="0" smtClean="0"/>
              <a:t>progress</a:t>
            </a:r>
            <a:r>
              <a:rPr lang="en-CA" sz="6800" dirty="0"/>
              <a:t>: TA, BTA, Home Instruction, Fresh Start, ASD Resource </a:t>
            </a:r>
            <a:r>
              <a:rPr lang="en-CA" sz="6800" dirty="0" smtClean="0"/>
              <a:t>Team</a:t>
            </a:r>
          </a:p>
          <a:p>
            <a:pPr lvl="0"/>
            <a:r>
              <a:rPr lang="en-CA" sz="6800" dirty="0" smtClean="0"/>
              <a:t>Bill </a:t>
            </a:r>
            <a:r>
              <a:rPr lang="en-CA" sz="6800" dirty="0"/>
              <a:t>115 Remedy Payment </a:t>
            </a:r>
            <a:endParaRPr lang="en-US" sz="6800" dirty="0"/>
          </a:p>
          <a:p>
            <a:r>
              <a:rPr lang="en-CA" sz="6800" dirty="0"/>
              <a:t>Benefits Trust transition </a:t>
            </a:r>
            <a:r>
              <a:rPr lang="en-CA" sz="6800" dirty="0" smtClean="0"/>
              <a:t>completed:</a:t>
            </a:r>
          </a:p>
          <a:p>
            <a:pPr lvl="1"/>
            <a:r>
              <a:rPr lang="en-US" sz="6800" dirty="0" smtClean="0"/>
              <a:t>Most </a:t>
            </a:r>
            <a:r>
              <a:rPr lang="en-US" sz="6800" dirty="0"/>
              <a:t>other PDSB Locals lost coverage when switching to ELHT (Employee Life and Health </a:t>
            </a:r>
            <a:r>
              <a:rPr lang="en-US" sz="6800" dirty="0" smtClean="0"/>
              <a:t>Trust </a:t>
            </a:r>
          </a:p>
          <a:p>
            <a:pPr lvl="1"/>
            <a:r>
              <a:rPr lang="en-US" sz="6800" dirty="0" smtClean="0"/>
              <a:t>No Co-pay</a:t>
            </a:r>
            <a:endParaRPr lang="en-CA" sz="6800" dirty="0" smtClean="0"/>
          </a:p>
          <a:p>
            <a:pPr lvl="0"/>
            <a:r>
              <a:rPr lang="en-CA" sz="6800" dirty="0" smtClean="0"/>
              <a:t>Increase in STPDL </a:t>
            </a:r>
            <a:r>
              <a:rPr lang="en-CA" sz="6800" dirty="0"/>
              <a:t>f</a:t>
            </a:r>
            <a:r>
              <a:rPr lang="en-CA" sz="6800" dirty="0" smtClean="0"/>
              <a:t>unding, funding available for casuals, streamlined process </a:t>
            </a:r>
          </a:p>
          <a:p>
            <a:pPr lvl="0"/>
            <a:r>
              <a:rPr lang="en-CA" sz="6800" dirty="0" smtClean="0"/>
              <a:t>Progress </a:t>
            </a:r>
            <a:r>
              <a:rPr lang="en-CA" sz="6800" dirty="0"/>
              <a:t>made with Pay Equity </a:t>
            </a:r>
            <a:r>
              <a:rPr lang="en-CA" sz="6800" dirty="0" smtClean="0"/>
              <a:t>claim</a:t>
            </a:r>
          </a:p>
          <a:p>
            <a:pPr lvl="0"/>
            <a:r>
              <a:rPr lang="en-CA" sz="6800" dirty="0" smtClean="0"/>
              <a:t>Approval to create a Wellness subcommittee for </a:t>
            </a:r>
            <a:r>
              <a:rPr lang="en-US" sz="6800" dirty="0"/>
              <a:t>p</a:t>
            </a:r>
            <a:r>
              <a:rPr lang="en-US" sz="6800" dirty="0" smtClean="0"/>
              <a:t>roactive Mental Health Initiatives </a:t>
            </a:r>
          </a:p>
          <a:p>
            <a:pPr lvl="1"/>
            <a:r>
              <a:rPr lang="en-US" sz="6800" dirty="0" smtClean="0"/>
              <a:t>Natacha (2</a:t>
            </a:r>
            <a:r>
              <a:rPr lang="en-US" sz="6800" baseline="30000" dirty="0" smtClean="0"/>
              <a:t>nd</a:t>
            </a:r>
            <a:r>
              <a:rPr lang="en-US" sz="6800" dirty="0" smtClean="0"/>
              <a:t> VP) has been elected </a:t>
            </a:r>
            <a:r>
              <a:rPr lang="en-US" sz="6800" dirty="0"/>
              <a:t>a</a:t>
            </a:r>
            <a:r>
              <a:rPr lang="en-US" sz="6800" dirty="0" smtClean="0"/>
              <a:t>s </a:t>
            </a:r>
            <a:r>
              <a:rPr lang="en-US" sz="6800" dirty="0" smtClean="0"/>
              <a:t>co-chair </a:t>
            </a:r>
            <a:r>
              <a:rPr lang="en-US" sz="6800" dirty="0" smtClean="0"/>
              <a:t>of this committee with </a:t>
            </a:r>
            <a:r>
              <a:rPr lang="en-US" sz="6800" dirty="0" smtClean="0"/>
              <a:t>manager of Abilities </a:t>
            </a:r>
            <a:endParaRPr lang="en-US" sz="6800" dirty="0"/>
          </a:p>
          <a:p>
            <a:pPr lvl="0"/>
            <a:r>
              <a:rPr lang="en-CA" sz="6800" dirty="0"/>
              <a:t>$78,000 granted by the Ministry of Education for Mental Wellness for our </a:t>
            </a:r>
            <a:r>
              <a:rPr lang="en-CA" sz="6800" dirty="0" smtClean="0"/>
              <a:t>members</a:t>
            </a:r>
          </a:p>
          <a:p>
            <a:pPr lvl="0"/>
            <a:r>
              <a:rPr lang="en-CA" sz="6800" dirty="0" smtClean="0"/>
              <a:t>LTD and WSIB Appeals </a:t>
            </a:r>
          </a:p>
          <a:p>
            <a:pPr lvl="0"/>
            <a:r>
              <a:rPr lang="en-CA" sz="6800" dirty="0" smtClean="0"/>
              <a:t>WSIB approved PTSD for lost wages</a:t>
            </a:r>
          </a:p>
          <a:p>
            <a:pPr lvl="0"/>
            <a:r>
              <a:rPr lang="en-CA" sz="6800" dirty="0" smtClean="0"/>
              <a:t>Health and Safety Accomplishments </a:t>
            </a:r>
          </a:p>
          <a:p>
            <a:pPr marL="0" lvl="0" indent="0">
              <a:buNone/>
            </a:pPr>
            <a:endParaRPr lang="en-CA" dirty="0" smtClean="0"/>
          </a:p>
        </p:txBody>
      </p:sp>
    </p:spTree>
    <p:extLst>
      <p:ext uri="{BB962C8B-B14F-4D97-AF65-F5344CB8AC3E}">
        <p14:creationId xmlns:p14="http://schemas.microsoft.com/office/powerpoint/2010/main" val="3642618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374" y="322217"/>
            <a:ext cx="8596668" cy="592183"/>
          </a:xfrm>
        </p:spPr>
        <p:txBody>
          <a:bodyPr>
            <a:normAutofit fontScale="90000"/>
          </a:bodyPr>
          <a:lstStyle/>
          <a:p>
            <a:r>
              <a:rPr lang="en-US" dirty="0" smtClean="0"/>
              <a:t>Why ERFP?</a:t>
            </a:r>
            <a:endParaRPr lang="en-US" dirty="0"/>
          </a:p>
        </p:txBody>
      </p:sp>
      <p:sp>
        <p:nvSpPr>
          <p:cNvPr id="3" name="Content Placeholder 2"/>
          <p:cNvSpPr>
            <a:spLocks noGrp="1"/>
          </p:cNvSpPr>
          <p:nvPr>
            <p:ph idx="1"/>
          </p:nvPr>
        </p:nvSpPr>
        <p:spPr>
          <a:xfrm>
            <a:off x="418011" y="1262631"/>
            <a:ext cx="8795031" cy="4899948"/>
          </a:xfrm>
        </p:spPr>
        <p:txBody>
          <a:bodyPr>
            <a:noAutofit/>
          </a:bodyPr>
          <a:lstStyle/>
          <a:p>
            <a:r>
              <a:rPr lang="en-CA" dirty="0" smtClean="0"/>
              <a:t>Negotiations- Provincially and Locally by ERFP Executives and members:</a:t>
            </a:r>
          </a:p>
          <a:p>
            <a:pPr lvl="1"/>
            <a:r>
              <a:rPr lang="en-US" sz="1800" dirty="0"/>
              <a:t>Two guaranteed seats at the Provincial bargaining table for ERFP</a:t>
            </a:r>
          </a:p>
          <a:p>
            <a:pPr lvl="1"/>
            <a:r>
              <a:rPr lang="en-US" sz="1800" dirty="0"/>
              <a:t>Members bargaining locally for member priorities</a:t>
            </a:r>
          </a:p>
          <a:p>
            <a:pPr lvl="1"/>
            <a:r>
              <a:rPr lang="en-US" sz="1800" dirty="0"/>
              <a:t>TAs and DECEs representing TAs and </a:t>
            </a:r>
            <a:r>
              <a:rPr lang="en-US" sz="1800" dirty="0" smtClean="0"/>
              <a:t>DECEs</a:t>
            </a:r>
          </a:p>
          <a:p>
            <a:r>
              <a:rPr lang="en-CA" dirty="0"/>
              <a:t>Lowest Union dues in Ontario -  1.2%</a:t>
            </a:r>
            <a:endParaRPr lang="en-US" dirty="0"/>
          </a:p>
          <a:p>
            <a:pPr lvl="1"/>
            <a:r>
              <a:rPr lang="en-US" sz="1800" dirty="0"/>
              <a:t>No </a:t>
            </a:r>
            <a:r>
              <a:rPr lang="en-US" sz="1800" dirty="0" smtClean="0"/>
              <a:t>Levy</a:t>
            </a:r>
            <a:endParaRPr lang="en-CA" sz="1800" dirty="0" smtClean="0"/>
          </a:p>
          <a:p>
            <a:r>
              <a:rPr lang="en-CA" sz="1700" dirty="0" smtClean="0"/>
              <a:t>Superior personal member services:</a:t>
            </a:r>
          </a:p>
          <a:p>
            <a:endParaRPr lang="en-CA" sz="1700" dirty="0" smtClean="0"/>
          </a:p>
          <a:p>
            <a:endParaRPr lang="en-CA" sz="1700" dirty="0" smtClean="0"/>
          </a:p>
          <a:p>
            <a:endParaRPr lang="en-CA" sz="1700" dirty="0"/>
          </a:p>
          <a:p>
            <a:endParaRPr lang="en-CA" sz="1700" dirty="0" smtClean="0"/>
          </a:p>
          <a:p>
            <a:pPr marL="457200" lvl="1" indent="0">
              <a:buNone/>
            </a:pPr>
            <a:endParaRPr lang="en-US" sz="1200" dirty="0" smtClean="0"/>
          </a:p>
          <a:p>
            <a:pPr marL="457200" lvl="1" indent="0">
              <a:buNone/>
            </a:pPr>
            <a:endParaRPr lang="en-US" sz="1200" dirty="0" smtClean="0"/>
          </a:p>
        </p:txBody>
      </p:sp>
      <p:sp>
        <p:nvSpPr>
          <p:cNvPr id="7" name="Content Placeholder 5"/>
          <p:cNvSpPr txBox="1">
            <a:spLocks/>
          </p:cNvSpPr>
          <p:nvPr/>
        </p:nvSpPr>
        <p:spPr>
          <a:xfrm>
            <a:off x="513805" y="4133285"/>
            <a:ext cx="2670953" cy="162574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en-CA" sz="1700" dirty="0" smtClean="0"/>
              <a:t>CAS</a:t>
            </a:r>
          </a:p>
          <a:p>
            <a:pPr lvl="1"/>
            <a:r>
              <a:rPr lang="en-CA" sz="1700" dirty="0" smtClean="0"/>
              <a:t>Mediation</a:t>
            </a:r>
          </a:p>
          <a:p>
            <a:pPr lvl="1"/>
            <a:r>
              <a:rPr lang="en-CA" sz="1700" dirty="0" smtClean="0"/>
              <a:t>Return to Work</a:t>
            </a:r>
          </a:p>
          <a:p>
            <a:pPr lvl="1"/>
            <a:r>
              <a:rPr lang="en-CA" sz="1700" dirty="0" smtClean="0"/>
              <a:t>Human Rights</a:t>
            </a:r>
          </a:p>
          <a:p>
            <a:endParaRPr lang="en-US" dirty="0"/>
          </a:p>
        </p:txBody>
      </p:sp>
      <p:sp>
        <p:nvSpPr>
          <p:cNvPr id="8" name="Content Placeholder 3"/>
          <p:cNvSpPr txBox="1">
            <a:spLocks/>
          </p:cNvSpPr>
          <p:nvPr/>
        </p:nvSpPr>
        <p:spPr>
          <a:xfrm>
            <a:off x="2516777" y="4118873"/>
            <a:ext cx="3921788" cy="149815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en-CA" sz="1700" dirty="0" smtClean="0"/>
              <a:t>WSIB appeals 				</a:t>
            </a:r>
          </a:p>
          <a:p>
            <a:pPr lvl="1"/>
            <a:r>
              <a:rPr lang="en-CA" sz="1700" dirty="0" smtClean="0"/>
              <a:t>LTD appeals </a:t>
            </a:r>
          </a:p>
          <a:p>
            <a:pPr lvl="1"/>
            <a:r>
              <a:rPr lang="en-CA" sz="1700" dirty="0" smtClean="0"/>
              <a:t>Grievance/Arbitration</a:t>
            </a:r>
          </a:p>
          <a:p>
            <a:pPr lvl="1"/>
            <a:r>
              <a:rPr lang="en-CA" sz="1700" dirty="0" smtClean="0"/>
              <a:t>Investigations </a:t>
            </a: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38291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75955"/>
            <a:ext cx="8596668" cy="5016136"/>
          </a:xfrm>
        </p:spPr>
        <p:txBody>
          <a:bodyPr>
            <a:normAutofit/>
          </a:bodyPr>
          <a:lstStyle/>
          <a:p>
            <a:r>
              <a:rPr lang="en-CA" sz="2200" dirty="0"/>
              <a:t>Benefits Plan ELHT/OCEW/OECTA </a:t>
            </a:r>
          </a:p>
          <a:p>
            <a:pPr lvl="1"/>
            <a:r>
              <a:rPr lang="en-US" sz="2200" dirty="0"/>
              <a:t>Excellent, sustainable Benefit plan </a:t>
            </a:r>
          </a:p>
          <a:p>
            <a:pPr lvl="1"/>
            <a:r>
              <a:rPr lang="en-US" sz="2200" dirty="0"/>
              <a:t> No co-pay </a:t>
            </a:r>
            <a:endParaRPr lang="en-CA" sz="2200" dirty="0" smtClean="0"/>
          </a:p>
          <a:p>
            <a:r>
              <a:rPr lang="en-CA" sz="2200" dirty="0" smtClean="0"/>
              <a:t>Liaise </a:t>
            </a:r>
            <a:r>
              <a:rPr lang="en-CA" sz="2200" dirty="0"/>
              <a:t>with professional colleges</a:t>
            </a:r>
          </a:p>
          <a:p>
            <a:r>
              <a:rPr lang="en-CA" sz="2200" dirty="0"/>
              <a:t>Strike Fund: </a:t>
            </a:r>
            <a:r>
              <a:rPr lang="en-CA" sz="2200" dirty="0" smtClean="0"/>
              <a:t>In </a:t>
            </a:r>
            <a:r>
              <a:rPr lang="en-CA" sz="2200" dirty="0"/>
              <a:t>excess of </a:t>
            </a:r>
            <a:r>
              <a:rPr lang="en-CA" sz="2200" dirty="0">
                <a:solidFill>
                  <a:schemeClr val="tx1"/>
                </a:solidFill>
              </a:rPr>
              <a:t>$9 million </a:t>
            </a:r>
          </a:p>
          <a:p>
            <a:r>
              <a:rPr lang="en-CA" sz="2200" dirty="0"/>
              <a:t>Health &amp; Safety </a:t>
            </a:r>
          </a:p>
          <a:p>
            <a:r>
              <a:rPr lang="en-CA" sz="2200" dirty="0" smtClean="0"/>
              <a:t>Pay </a:t>
            </a:r>
            <a:r>
              <a:rPr lang="en-CA" sz="2200" dirty="0"/>
              <a:t>Equity </a:t>
            </a:r>
          </a:p>
          <a:p>
            <a:r>
              <a:rPr lang="en-CA" sz="2200" dirty="0"/>
              <a:t>STPDL- Workshops and PD (Our own PD </a:t>
            </a:r>
            <a:r>
              <a:rPr lang="en-CA" sz="2200" dirty="0" smtClean="0"/>
              <a:t>Facilitators) </a:t>
            </a:r>
            <a:endParaRPr lang="en-CA" sz="2200" dirty="0"/>
          </a:p>
          <a:p>
            <a:r>
              <a:rPr lang="en-CA" sz="2200" dirty="0"/>
              <a:t>Mentor/Mentee Program </a:t>
            </a:r>
            <a:endParaRPr lang="en-CA" sz="2200" dirty="0" smtClean="0"/>
          </a:p>
          <a:p>
            <a:r>
              <a:rPr lang="en-CA" sz="2400" dirty="0"/>
              <a:t>Dedicated Legal Counsel Firm – </a:t>
            </a:r>
            <a:r>
              <a:rPr lang="en-CA" sz="2400" dirty="0" err="1"/>
              <a:t>Palaire</a:t>
            </a:r>
            <a:r>
              <a:rPr lang="en-CA" sz="2400" dirty="0"/>
              <a:t> Roland</a:t>
            </a:r>
          </a:p>
          <a:p>
            <a:pPr marL="0" indent="0">
              <a:buNone/>
            </a:pPr>
            <a:endParaRPr lang="en-US" sz="2200" dirty="0"/>
          </a:p>
          <a:p>
            <a:endParaRPr lang="en-US" dirty="0"/>
          </a:p>
          <a:p>
            <a:endParaRPr lang="en-US" b="1" dirty="0"/>
          </a:p>
        </p:txBody>
      </p:sp>
      <p:sp>
        <p:nvSpPr>
          <p:cNvPr id="4" name="Title 3"/>
          <p:cNvSpPr>
            <a:spLocks noGrp="1"/>
          </p:cNvSpPr>
          <p:nvPr>
            <p:ph type="title"/>
          </p:nvPr>
        </p:nvSpPr>
        <p:spPr>
          <a:xfrm>
            <a:off x="677334" y="609600"/>
            <a:ext cx="8596668" cy="766354"/>
          </a:xfrm>
        </p:spPr>
        <p:txBody>
          <a:bodyPr/>
          <a:lstStyle/>
          <a:p>
            <a:r>
              <a:rPr lang="en-US" dirty="0" smtClean="0"/>
              <a:t>Why ERFP?</a:t>
            </a:r>
            <a:endParaRPr lang="en-US" dirty="0"/>
          </a:p>
        </p:txBody>
      </p:sp>
    </p:spTree>
    <p:extLst>
      <p:ext uri="{BB962C8B-B14F-4D97-AF65-F5344CB8AC3E}">
        <p14:creationId xmlns:p14="http://schemas.microsoft.com/office/powerpoint/2010/main" val="843907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5760"/>
            <a:ext cx="8596668" cy="783771"/>
          </a:xfrm>
        </p:spPr>
        <p:txBody>
          <a:bodyPr/>
          <a:lstStyle/>
          <a:p>
            <a:r>
              <a:rPr lang="en-US" dirty="0" smtClean="0"/>
              <a:t>Provincial Committees</a:t>
            </a:r>
            <a:endParaRPr lang="en-US" dirty="0"/>
          </a:p>
        </p:txBody>
      </p:sp>
      <p:sp>
        <p:nvSpPr>
          <p:cNvPr id="3" name="Content Placeholder 2"/>
          <p:cNvSpPr>
            <a:spLocks noGrp="1"/>
          </p:cNvSpPr>
          <p:nvPr>
            <p:ph idx="1"/>
          </p:nvPr>
        </p:nvSpPr>
        <p:spPr>
          <a:xfrm>
            <a:off x="677334" y="1071154"/>
            <a:ext cx="8596668" cy="5669280"/>
          </a:xfrm>
        </p:spPr>
        <p:txBody>
          <a:bodyPr>
            <a:noAutofit/>
          </a:bodyPr>
          <a:lstStyle/>
          <a:p>
            <a:pPr lvl="1"/>
            <a:r>
              <a:rPr lang="en-CA" sz="2200" dirty="0" smtClean="0"/>
              <a:t>LTD </a:t>
            </a:r>
            <a:r>
              <a:rPr lang="en-CA" sz="2200" dirty="0"/>
              <a:t>Working Group </a:t>
            </a:r>
            <a:r>
              <a:rPr lang="en-CA" sz="2200" dirty="0" smtClean="0"/>
              <a:t>- Hilary </a:t>
            </a:r>
          </a:p>
          <a:p>
            <a:pPr lvl="1"/>
            <a:r>
              <a:rPr lang="en-CA" sz="2200" dirty="0" smtClean="0"/>
              <a:t>Initiatives </a:t>
            </a:r>
          </a:p>
          <a:p>
            <a:pPr lvl="2"/>
            <a:r>
              <a:rPr lang="en-CA" sz="2200" dirty="0" smtClean="0"/>
              <a:t> Sub committee: Special </a:t>
            </a:r>
            <a:r>
              <a:rPr lang="en-CA" sz="2200" dirty="0"/>
              <a:t>Education </a:t>
            </a:r>
            <a:r>
              <a:rPr lang="en-CA" sz="2200" dirty="0" smtClean="0"/>
              <a:t>- Hilary </a:t>
            </a:r>
          </a:p>
          <a:p>
            <a:pPr lvl="1"/>
            <a:r>
              <a:rPr lang="en-CA" sz="2200" dirty="0" smtClean="0"/>
              <a:t>Provincial </a:t>
            </a:r>
            <a:r>
              <a:rPr lang="en-CA" sz="2200" dirty="0"/>
              <a:t>Advisory </a:t>
            </a:r>
            <a:r>
              <a:rPr lang="en-CA" sz="2200" dirty="0" smtClean="0"/>
              <a:t>Team - Hilary</a:t>
            </a:r>
            <a:endParaRPr lang="en-CA" sz="2200" dirty="0"/>
          </a:p>
          <a:p>
            <a:pPr lvl="1"/>
            <a:r>
              <a:rPr lang="en-CA" sz="2200" dirty="0" smtClean="0"/>
              <a:t>K- Implementation – Kim </a:t>
            </a:r>
          </a:p>
          <a:p>
            <a:pPr lvl="1"/>
            <a:r>
              <a:rPr lang="en-CA" sz="2200" dirty="0" smtClean="0"/>
              <a:t>Transformation </a:t>
            </a:r>
            <a:r>
              <a:rPr lang="en-CA" sz="2200" dirty="0"/>
              <a:t>Steering </a:t>
            </a:r>
            <a:r>
              <a:rPr lang="en-CA" sz="2200" dirty="0" smtClean="0"/>
              <a:t>- Kim </a:t>
            </a:r>
          </a:p>
          <a:p>
            <a:pPr lvl="1"/>
            <a:r>
              <a:rPr lang="en-CA" sz="2200" dirty="0" smtClean="0"/>
              <a:t>Provincial Working Group on Health </a:t>
            </a:r>
            <a:r>
              <a:rPr lang="en-CA" sz="2200" dirty="0"/>
              <a:t>and </a:t>
            </a:r>
            <a:r>
              <a:rPr lang="en-CA" sz="2200" dirty="0" smtClean="0"/>
              <a:t>Safety - Natacha </a:t>
            </a:r>
          </a:p>
          <a:p>
            <a:pPr lvl="2"/>
            <a:r>
              <a:rPr lang="en-CA" sz="2000" dirty="0" smtClean="0"/>
              <a:t>Evaluation Sub-Committee on Workplace Violence </a:t>
            </a:r>
            <a:r>
              <a:rPr lang="en-CA" sz="2000" smtClean="0"/>
              <a:t>- Natacha</a:t>
            </a:r>
            <a:endParaRPr lang="en-CA" sz="2000" dirty="0" smtClean="0"/>
          </a:p>
          <a:p>
            <a:pPr lvl="1"/>
            <a:r>
              <a:rPr lang="en-CA" sz="2200" dirty="0" smtClean="0"/>
              <a:t>Identity Based Data Collection Researchers Working Group – Kim</a:t>
            </a:r>
          </a:p>
          <a:p>
            <a:pPr lvl="1"/>
            <a:r>
              <a:rPr lang="en-CA" sz="2200" dirty="0" smtClean="0"/>
              <a:t>Ontario Council of Educational Workers (OCEW) – Hilary (Chair)</a:t>
            </a:r>
          </a:p>
          <a:p>
            <a:pPr lvl="1"/>
            <a:r>
              <a:rPr lang="en-CA" sz="2200" dirty="0" smtClean="0"/>
              <a:t>Coalition of Educational Assistants of Ontario (CEAO)</a:t>
            </a:r>
            <a:endParaRPr lang="en-US" sz="2200" dirty="0"/>
          </a:p>
        </p:txBody>
      </p:sp>
    </p:spTree>
    <p:extLst>
      <p:ext uri="{BB962C8B-B14F-4D97-AF65-F5344CB8AC3E}">
        <p14:creationId xmlns:p14="http://schemas.microsoft.com/office/powerpoint/2010/main" val="2000825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8011"/>
            <a:ext cx="8596668" cy="757646"/>
          </a:xfrm>
        </p:spPr>
        <p:txBody>
          <a:bodyPr/>
          <a:lstStyle/>
          <a:p>
            <a:pPr marL="0" indent="0"/>
            <a:r>
              <a:rPr lang="en-CA" dirty="0"/>
              <a:t>Board Committees: </a:t>
            </a:r>
          </a:p>
        </p:txBody>
      </p:sp>
      <p:sp>
        <p:nvSpPr>
          <p:cNvPr id="3" name="Content Placeholder 2"/>
          <p:cNvSpPr>
            <a:spLocks noGrp="1"/>
          </p:cNvSpPr>
          <p:nvPr>
            <p:ph idx="1"/>
          </p:nvPr>
        </p:nvSpPr>
        <p:spPr>
          <a:xfrm>
            <a:off x="677334" y="1175656"/>
            <a:ext cx="8596668" cy="5682343"/>
          </a:xfrm>
        </p:spPr>
        <p:txBody>
          <a:bodyPr>
            <a:normAutofit lnSpcReduction="10000"/>
          </a:bodyPr>
          <a:lstStyle/>
          <a:p>
            <a:pPr lvl="1"/>
            <a:r>
              <a:rPr lang="en-CA" sz="1700" dirty="0" smtClean="0"/>
              <a:t>CISESS -  Natacha</a:t>
            </a:r>
            <a:endParaRPr lang="en-US" sz="1700" dirty="0"/>
          </a:p>
          <a:p>
            <a:pPr lvl="1"/>
            <a:r>
              <a:rPr lang="en-CA" sz="1700" dirty="0" smtClean="0"/>
              <a:t>Directors </a:t>
            </a:r>
            <a:r>
              <a:rPr lang="en-CA" sz="1700" dirty="0"/>
              <a:t>Council </a:t>
            </a:r>
            <a:r>
              <a:rPr lang="en-CA" sz="1700" dirty="0" smtClean="0"/>
              <a:t>– Hilary/Kim</a:t>
            </a:r>
            <a:endParaRPr lang="en-CA" sz="1700" dirty="0"/>
          </a:p>
          <a:p>
            <a:pPr lvl="1"/>
            <a:r>
              <a:rPr lang="en-CA" sz="1700" dirty="0" smtClean="0"/>
              <a:t>HR Advisory - Hilary</a:t>
            </a:r>
            <a:endParaRPr lang="en-US" sz="1700" dirty="0"/>
          </a:p>
          <a:p>
            <a:pPr lvl="1"/>
            <a:r>
              <a:rPr lang="en-CA" sz="1700" dirty="0" smtClean="0"/>
              <a:t>LDSS – Laura </a:t>
            </a:r>
            <a:endParaRPr lang="en-US" sz="1700" dirty="0"/>
          </a:p>
          <a:p>
            <a:pPr lvl="1"/>
            <a:r>
              <a:rPr lang="en-CA" sz="1700" dirty="0" smtClean="0"/>
              <a:t>Workforce </a:t>
            </a:r>
            <a:r>
              <a:rPr lang="en-CA" sz="1700" dirty="0"/>
              <a:t>Census </a:t>
            </a:r>
            <a:r>
              <a:rPr lang="en-CA" sz="1700" dirty="0" smtClean="0"/>
              <a:t>- Kim</a:t>
            </a:r>
          </a:p>
          <a:p>
            <a:pPr lvl="1"/>
            <a:r>
              <a:rPr lang="en-CA" sz="1700" dirty="0" smtClean="0"/>
              <a:t>Labour </a:t>
            </a:r>
            <a:r>
              <a:rPr lang="en-CA" sz="1700" dirty="0"/>
              <a:t>Management </a:t>
            </a:r>
            <a:r>
              <a:rPr lang="en-CA" sz="1700" dirty="0" smtClean="0"/>
              <a:t> - All </a:t>
            </a:r>
            <a:r>
              <a:rPr lang="en-CA" sz="1700" dirty="0"/>
              <a:t> </a:t>
            </a:r>
            <a:endParaRPr lang="en-US" sz="1700" dirty="0"/>
          </a:p>
          <a:p>
            <a:pPr lvl="1"/>
            <a:r>
              <a:rPr lang="en-CA" sz="1700" dirty="0" smtClean="0"/>
              <a:t>TA </a:t>
            </a:r>
            <a:r>
              <a:rPr lang="en-CA" sz="1700" dirty="0"/>
              <a:t>Steering </a:t>
            </a:r>
            <a:r>
              <a:rPr lang="en-CA" sz="1700" dirty="0" smtClean="0"/>
              <a:t>Committee – Hilary/Kim/Karen  </a:t>
            </a:r>
            <a:r>
              <a:rPr lang="en-CA" sz="1700" dirty="0"/>
              <a:t> </a:t>
            </a:r>
            <a:endParaRPr lang="en-US" sz="1700" dirty="0"/>
          </a:p>
          <a:p>
            <a:pPr lvl="1"/>
            <a:r>
              <a:rPr lang="en-CA" sz="1700" dirty="0" smtClean="0"/>
              <a:t>Equity </a:t>
            </a:r>
            <a:r>
              <a:rPr lang="en-CA" sz="1700" dirty="0"/>
              <a:t>and Inclusion </a:t>
            </a:r>
            <a:r>
              <a:rPr lang="en-CA" sz="1700" dirty="0" smtClean="0"/>
              <a:t>– Kim  </a:t>
            </a:r>
            <a:r>
              <a:rPr lang="en-CA" sz="1700" dirty="0"/>
              <a:t> </a:t>
            </a:r>
            <a:endParaRPr lang="en-US" sz="1700" dirty="0"/>
          </a:p>
          <a:p>
            <a:pPr lvl="1"/>
            <a:r>
              <a:rPr lang="en-CA" sz="1700" dirty="0" smtClean="0"/>
              <a:t>Student </a:t>
            </a:r>
            <a:r>
              <a:rPr lang="en-CA" sz="1700" dirty="0"/>
              <a:t>Census </a:t>
            </a:r>
            <a:r>
              <a:rPr lang="en-CA" sz="1700" dirty="0" smtClean="0"/>
              <a:t>- Kim </a:t>
            </a:r>
            <a:r>
              <a:rPr lang="en-CA" sz="1700" dirty="0"/>
              <a:t> </a:t>
            </a:r>
            <a:endParaRPr lang="en-US" sz="1700" dirty="0"/>
          </a:p>
          <a:p>
            <a:pPr lvl="1"/>
            <a:r>
              <a:rPr lang="en-CA" sz="1700" dirty="0" smtClean="0"/>
              <a:t>Pay </a:t>
            </a:r>
            <a:r>
              <a:rPr lang="en-CA" sz="1700" dirty="0"/>
              <a:t>Options </a:t>
            </a:r>
            <a:r>
              <a:rPr lang="en-CA" sz="1700" dirty="0" smtClean="0"/>
              <a:t>- Kim </a:t>
            </a:r>
            <a:r>
              <a:rPr lang="en-CA" sz="1700" dirty="0"/>
              <a:t> </a:t>
            </a:r>
            <a:endParaRPr lang="en-US" sz="1700" dirty="0"/>
          </a:p>
          <a:p>
            <a:pPr lvl="1"/>
            <a:r>
              <a:rPr lang="en-CA" sz="1700" dirty="0" smtClean="0"/>
              <a:t>Wellness </a:t>
            </a:r>
            <a:r>
              <a:rPr lang="en-CA" sz="1700" dirty="0"/>
              <a:t>Steering Committee </a:t>
            </a:r>
            <a:r>
              <a:rPr lang="en-CA" sz="1700" dirty="0" smtClean="0"/>
              <a:t>- Natacha</a:t>
            </a:r>
            <a:r>
              <a:rPr lang="en-CA" sz="1700" dirty="0"/>
              <a:t> </a:t>
            </a:r>
            <a:endParaRPr lang="en-US" sz="1700" dirty="0"/>
          </a:p>
          <a:p>
            <a:pPr lvl="1"/>
            <a:r>
              <a:rPr lang="en-CA" sz="1700" dirty="0" smtClean="0"/>
              <a:t>Communication </a:t>
            </a:r>
            <a:r>
              <a:rPr lang="en-CA" sz="1700" dirty="0"/>
              <a:t>and Advisory Committee </a:t>
            </a:r>
            <a:r>
              <a:rPr lang="en-CA" sz="1700" dirty="0" smtClean="0"/>
              <a:t>- </a:t>
            </a:r>
            <a:r>
              <a:rPr lang="en-CA" sz="1700" dirty="0" err="1" smtClean="0"/>
              <a:t>Marwa</a:t>
            </a:r>
            <a:endParaRPr lang="en-US" sz="1700" dirty="0"/>
          </a:p>
          <a:p>
            <a:pPr lvl="1"/>
            <a:r>
              <a:rPr lang="en-CA" sz="1700" dirty="0" smtClean="0"/>
              <a:t>School </a:t>
            </a:r>
            <a:r>
              <a:rPr lang="en-CA" sz="1700" dirty="0"/>
              <a:t>Success Planning Committees </a:t>
            </a:r>
            <a:r>
              <a:rPr lang="en-CA" sz="1700" dirty="0" smtClean="0"/>
              <a:t>– Natacha </a:t>
            </a:r>
          </a:p>
          <a:p>
            <a:pPr lvl="1"/>
            <a:r>
              <a:rPr lang="en-CA" sz="1700" dirty="0"/>
              <a:t>SEAC </a:t>
            </a:r>
            <a:r>
              <a:rPr lang="en-CA" sz="1700" dirty="0" smtClean="0"/>
              <a:t>monthly evening meetings – Laura</a:t>
            </a:r>
          </a:p>
          <a:p>
            <a:pPr lvl="1"/>
            <a:r>
              <a:rPr lang="en-CA" sz="1700" dirty="0"/>
              <a:t>Central Board of Trustee </a:t>
            </a:r>
            <a:r>
              <a:rPr lang="en-CA" sz="1700" dirty="0" smtClean="0"/>
              <a:t>bi-weekly evening </a:t>
            </a:r>
            <a:r>
              <a:rPr lang="en-CA" sz="1700" dirty="0"/>
              <a:t>meetings</a:t>
            </a:r>
            <a:r>
              <a:rPr lang="en-CA" sz="1700" dirty="0" smtClean="0"/>
              <a:t> – All</a:t>
            </a:r>
            <a:endParaRPr lang="en-US" sz="1700" dirty="0"/>
          </a:p>
          <a:p>
            <a:endParaRPr lang="en-CA" sz="1700" dirty="0"/>
          </a:p>
        </p:txBody>
      </p:sp>
    </p:spTree>
    <p:extLst>
      <p:ext uri="{BB962C8B-B14F-4D97-AF65-F5344CB8AC3E}">
        <p14:creationId xmlns:p14="http://schemas.microsoft.com/office/powerpoint/2010/main" val="3660541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4193</TotalTime>
  <Words>3821</Words>
  <Application>Microsoft Office PowerPoint</Application>
  <PresentationFormat>Widescreen</PresentationFormat>
  <Paragraphs>280</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ERFP SPECIAL INFORMATION MEETING</vt:lpstr>
      <vt:lpstr>We would like to acknowledge that we are on the traditional territory of the Mississauga’s of the New Credit First Nation.  </vt:lpstr>
      <vt:lpstr>Introductions </vt:lpstr>
      <vt:lpstr>Announcement:  Petition to the Peel District School Board –  Board of Trustees  </vt:lpstr>
      <vt:lpstr>ERFP Accomplishments </vt:lpstr>
      <vt:lpstr>Why ERFP?</vt:lpstr>
      <vt:lpstr>Why ERFP?</vt:lpstr>
      <vt:lpstr>Provincial Committees</vt:lpstr>
      <vt:lpstr>Board Committees: </vt:lpstr>
      <vt:lpstr>Health and Safety Update</vt:lpstr>
      <vt:lpstr>Rates of Pay</vt:lpstr>
      <vt:lpstr>Educational Assistants as of February 2019</vt:lpstr>
      <vt:lpstr>Rates of Pay  </vt:lpstr>
      <vt:lpstr>Pay Equity Update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ERFP SPECIAL INFORMATION MEETING</dc:title>
  <dc:creator>Secretary</dc:creator>
  <cp:lastModifiedBy>Secretary</cp:lastModifiedBy>
  <cp:revision>110</cp:revision>
  <cp:lastPrinted>2019-03-05T19:21:09Z</cp:lastPrinted>
  <dcterms:created xsi:type="dcterms:W3CDTF">2019-02-25T19:38:51Z</dcterms:created>
  <dcterms:modified xsi:type="dcterms:W3CDTF">2019-03-08T14:18:25Z</dcterms:modified>
</cp:coreProperties>
</file>